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6" r:id="rId2"/>
    <p:sldId id="256" r:id="rId3"/>
    <p:sldId id="257" r:id="rId4"/>
    <p:sldId id="260" r:id="rId5"/>
    <p:sldId id="258" r:id="rId6"/>
    <p:sldId id="264" r:id="rId7"/>
    <p:sldId id="263" r:id="rId8"/>
    <p:sldId id="270" r:id="rId9"/>
    <p:sldId id="275" r:id="rId10"/>
    <p:sldId id="285" r:id="rId11"/>
    <p:sldId id="273" r:id="rId12"/>
    <p:sldId id="283" r:id="rId13"/>
    <p:sldId id="284" r:id="rId14"/>
    <p:sldId id="286" r:id="rId15"/>
    <p:sldId id="280" r:id="rId16"/>
    <p:sldId id="287" r:id="rId17"/>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4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0941" autoAdjust="0"/>
  </p:normalViewPr>
  <p:slideViewPr>
    <p:cSldViewPr>
      <p:cViewPr varScale="1">
        <p:scale>
          <a:sx n="35" d="100"/>
          <a:sy n="35" d="100"/>
        </p:scale>
        <p:origin x="48" y="750"/>
      </p:cViewPr>
      <p:guideLst>
        <p:guide orient="horz" pos="2160"/>
        <p:guide pos="2880"/>
      </p:guideLst>
    </p:cSldViewPr>
  </p:slideViewPr>
  <p:outlineViewPr>
    <p:cViewPr>
      <p:scale>
        <a:sx n="33" d="100"/>
        <a:sy n="33" d="100"/>
      </p:scale>
      <p:origin x="0" y="110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48B87-341F-4E30-AA64-AAAE1FAC02D7}" type="datetimeFigureOut">
              <a:rPr lang="fr-FR" smtClean="0"/>
              <a:t>22/07/2019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939DA7-0A99-4840-ADDC-6744D968C0AA}" type="slidenum">
              <a:rPr lang="fr-FR" smtClean="0"/>
              <a:t>‹N°›</a:t>
            </a:fld>
            <a:endParaRPr lang="fr-FR"/>
          </a:p>
        </p:txBody>
      </p:sp>
    </p:spTree>
    <p:extLst>
      <p:ext uri="{BB962C8B-B14F-4D97-AF65-F5344CB8AC3E}">
        <p14:creationId xmlns:p14="http://schemas.microsoft.com/office/powerpoint/2010/main" val="219069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A939DA7-0A99-4840-ADDC-6744D968C0AA}" type="slidenum">
              <a:rPr lang="fr-FR" smtClean="0"/>
              <a:t>3</a:t>
            </a:fld>
            <a:endParaRPr lang="fr-FR"/>
          </a:p>
        </p:txBody>
      </p:sp>
    </p:spTree>
    <p:extLst>
      <p:ext uri="{BB962C8B-B14F-4D97-AF65-F5344CB8AC3E}">
        <p14:creationId xmlns:p14="http://schemas.microsoft.com/office/powerpoint/2010/main" val="1175918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A939DA7-0A99-4840-ADDC-6744D968C0AA}" type="slidenum">
              <a:rPr lang="fr-FR" smtClean="0"/>
              <a:t>8</a:t>
            </a:fld>
            <a:endParaRPr lang="fr-FR"/>
          </a:p>
        </p:txBody>
      </p:sp>
    </p:spTree>
    <p:extLst>
      <p:ext uri="{BB962C8B-B14F-4D97-AF65-F5344CB8AC3E}">
        <p14:creationId xmlns:p14="http://schemas.microsoft.com/office/powerpoint/2010/main" val="2766698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63D221E9-7133-49ED-99B5-EC1116AF2657}" type="slidenum">
              <a:rPr lang="fr-FR"/>
              <a:pPr/>
              <a:t>12</a:t>
            </a:fld>
            <a:endParaRPr lang="fr-FR"/>
          </a:p>
        </p:txBody>
      </p:sp>
      <p:sp>
        <p:nvSpPr>
          <p:cNvPr id="5939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p:cNvSpPr txBox="1">
            <a:spLocks noGrp="1" noChangeArrowheads="1"/>
          </p:cNvSpPr>
          <p:nvPr>
            <p:ph type="body" idx="1"/>
          </p:nvPr>
        </p:nvSpPr>
        <p:spPr bwMode="auto">
          <a:xfrm>
            <a:off x="685800" y="4343400"/>
            <a:ext cx="5486400" cy="4208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1599C53-AA4F-4800-8FE6-83C6338836F0}" type="slidenum">
              <a:rPr lang="fr-FR"/>
              <a:pPr/>
              <a:t>‹N°›</a:t>
            </a:fld>
            <a:endParaRPr lang="fr-FR"/>
          </a:p>
        </p:txBody>
      </p:sp>
    </p:spTree>
    <p:extLst>
      <p:ext uri="{BB962C8B-B14F-4D97-AF65-F5344CB8AC3E}">
        <p14:creationId xmlns:p14="http://schemas.microsoft.com/office/powerpoint/2010/main" val="79172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DE21D53-940E-405B-9A0D-78F834927089}" type="slidenum">
              <a:rPr lang="fr-FR"/>
              <a:pPr/>
              <a:t>‹N°›</a:t>
            </a:fld>
            <a:endParaRPr lang="fr-FR"/>
          </a:p>
        </p:txBody>
      </p:sp>
    </p:spTree>
    <p:extLst>
      <p:ext uri="{BB962C8B-B14F-4D97-AF65-F5344CB8AC3E}">
        <p14:creationId xmlns:p14="http://schemas.microsoft.com/office/powerpoint/2010/main" val="134770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2DEB887-6366-419A-B959-04D432AFFBB3}" type="slidenum">
              <a:rPr lang="fr-FR"/>
              <a:pPr/>
              <a:t>‹N°›</a:t>
            </a:fld>
            <a:endParaRPr lang="fr-FR"/>
          </a:p>
        </p:txBody>
      </p:sp>
    </p:spTree>
    <p:extLst>
      <p:ext uri="{BB962C8B-B14F-4D97-AF65-F5344CB8AC3E}">
        <p14:creationId xmlns:p14="http://schemas.microsoft.com/office/powerpoint/2010/main" val="20956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CF3F3A96-DED3-4317-8147-97E43004B640}" type="slidenum">
              <a:rPr lang="fr-FR"/>
              <a:pPr/>
              <a:t>‹N°›</a:t>
            </a:fld>
            <a:endParaRPr lang="fr-FR"/>
          </a:p>
        </p:txBody>
      </p:sp>
    </p:spTree>
    <p:extLst>
      <p:ext uri="{BB962C8B-B14F-4D97-AF65-F5344CB8AC3E}">
        <p14:creationId xmlns:p14="http://schemas.microsoft.com/office/powerpoint/2010/main" val="239294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22377ACD-A7AD-42D3-85B1-19403E32F28A}" type="slidenum">
              <a:rPr lang="fr-FR"/>
              <a:pPr/>
              <a:t>‹N°›</a:t>
            </a:fld>
            <a:endParaRPr lang="fr-FR"/>
          </a:p>
        </p:txBody>
      </p:sp>
    </p:spTree>
    <p:extLst>
      <p:ext uri="{BB962C8B-B14F-4D97-AF65-F5344CB8AC3E}">
        <p14:creationId xmlns:p14="http://schemas.microsoft.com/office/powerpoint/2010/main" val="98892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B489E4E6-84CC-4D97-BB32-9924EBC77328}" type="slidenum">
              <a:rPr lang="fr-FR"/>
              <a:pPr/>
              <a:t>‹N°›</a:t>
            </a:fld>
            <a:endParaRPr lang="fr-FR"/>
          </a:p>
        </p:txBody>
      </p:sp>
    </p:spTree>
    <p:extLst>
      <p:ext uri="{BB962C8B-B14F-4D97-AF65-F5344CB8AC3E}">
        <p14:creationId xmlns:p14="http://schemas.microsoft.com/office/powerpoint/2010/main" val="240391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882AA8E-59AD-4820-9E81-11C86A531CE2}" type="slidenum">
              <a:rPr lang="fr-FR"/>
              <a:pPr/>
              <a:t>‹N°›</a:t>
            </a:fld>
            <a:endParaRPr lang="fr-FR"/>
          </a:p>
        </p:txBody>
      </p:sp>
    </p:spTree>
    <p:extLst>
      <p:ext uri="{BB962C8B-B14F-4D97-AF65-F5344CB8AC3E}">
        <p14:creationId xmlns:p14="http://schemas.microsoft.com/office/powerpoint/2010/main" val="309790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6CCF95E8-CFAF-4C7D-B784-848C2FB2BB44}" type="slidenum">
              <a:rPr lang="fr-FR"/>
              <a:pPr/>
              <a:t>‹N°›</a:t>
            </a:fld>
            <a:endParaRPr lang="fr-FR"/>
          </a:p>
        </p:txBody>
      </p:sp>
    </p:spTree>
    <p:extLst>
      <p:ext uri="{BB962C8B-B14F-4D97-AF65-F5344CB8AC3E}">
        <p14:creationId xmlns:p14="http://schemas.microsoft.com/office/powerpoint/2010/main" val="38193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F2AE3EA8-EE02-48A4-915F-0F0A629DBEAF}" type="slidenum">
              <a:rPr lang="fr-FR"/>
              <a:pPr/>
              <a:t>‹N°›</a:t>
            </a:fld>
            <a:endParaRPr lang="fr-FR"/>
          </a:p>
        </p:txBody>
      </p:sp>
    </p:spTree>
    <p:extLst>
      <p:ext uri="{BB962C8B-B14F-4D97-AF65-F5344CB8AC3E}">
        <p14:creationId xmlns:p14="http://schemas.microsoft.com/office/powerpoint/2010/main" val="324117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C2C6F962-0CDF-47B7-9749-C7F45AD56798}" type="slidenum">
              <a:rPr lang="fr-FR"/>
              <a:pPr/>
              <a:t>‹N°›</a:t>
            </a:fld>
            <a:endParaRPr lang="fr-FR"/>
          </a:p>
        </p:txBody>
      </p:sp>
    </p:spTree>
    <p:extLst>
      <p:ext uri="{BB962C8B-B14F-4D97-AF65-F5344CB8AC3E}">
        <p14:creationId xmlns:p14="http://schemas.microsoft.com/office/powerpoint/2010/main" val="136605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6371184-AD1D-4283-A748-3290248EE703}" type="slidenum">
              <a:rPr lang="fr-FR"/>
              <a:pPr/>
              <a:t>‹N°›</a:t>
            </a:fld>
            <a:endParaRPr lang="fr-FR"/>
          </a:p>
        </p:txBody>
      </p:sp>
    </p:spTree>
    <p:extLst>
      <p:ext uri="{BB962C8B-B14F-4D97-AF65-F5344CB8AC3E}">
        <p14:creationId xmlns:p14="http://schemas.microsoft.com/office/powerpoint/2010/main" val="352334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010F75C-2823-46B0-88F5-BCAA33A9E3EF}"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5"/>
          <p:cNvSpPr>
            <a:spLocks noChangeShapeType="1"/>
          </p:cNvSpPr>
          <p:nvPr/>
        </p:nvSpPr>
        <p:spPr bwMode="auto">
          <a:xfrm>
            <a:off x="2213042" y="3952627"/>
            <a:ext cx="4735222"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53" name="Rectangle 6"/>
          <p:cNvSpPr>
            <a:spLocks noChangeArrowheads="1"/>
          </p:cNvSpPr>
          <p:nvPr/>
        </p:nvSpPr>
        <p:spPr bwMode="auto">
          <a:xfrm>
            <a:off x="3059832" y="2420888"/>
            <a:ext cx="2828900" cy="1459731"/>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9600" dirty="0">
                <a:solidFill>
                  <a:schemeClr val="tx1">
                    <a:lumMod val="65000"/>
                    <a:lumOff val="35000"/>
                  </a:schemeClr>
                </a:solidFill>
                <a:latin typeface="Impact" pitchFamily="34" charset="0"/>
              </a:rPr>
              <a:t>MA</a:t>
            </a:r>
            <a:r>
              <a:rPr lang="fr-FR" sz="9600" dirty="0">
                <a:solidFill>
                  <a:srgbClr val="A4C407"/>
                </a:solidFill>
                <a:latin typeface="Impact" pitchFamily="34" charset="0"/>
              </a:rPr>
              <a:t>I</a:t>
            </a:r>
            <a:r>
              <a:rPr lang="fr-FR" sz="9600" dirty="0">
                <a:solidFill>
                  <a:schemeClr val="tx1">
                    <a:lumMod val="65000"/>
                    <a:lumOff val="35000"/>
                  </a:schemeClr>
                </a:solidFill>
                <a:latin typeface="Impact" pitchFamily="34" charset="0"/>
              </a:rPr>
              <a:t>A</a:t>
            </a:r>
          </a:p>
        </p:txBody>
      </p:sp>
      <p:sp>
        <p:nvSpPr>
          <p:cNvPr id="2054" name="Rectangle 3"/>
          <p:cNvSpPr>
            <a:spLocks noChangeArrowheads="1"/>
          </p:cNvSpPr>
          <p:nvPr/>
        </p:nvSpPr>
        <p:spPr bwMode="auto">
          <a:xfrm>
            <a:off x="1566064" y="3112303"/>
            <a:ext cx="1637784" cy="912332"/>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1100" dirty="0">
                <a:solidFill>
                  <a:srgbClr val="A4C407"/>
                </a:solidFill>
                <a:latin typeface="Impact" pitchFamily="34" charset="0"/>
              </a:rPr>
              <a:t>Alzheimer </a:t>
            </a:r>
          </a:p>
          <a:p>
            <a:pPr algn="r" eaLnBrk="0" hangingPunct="0"/>
            <a:r>
              <a:rPr lang="fr-FR" sz="1100" dirty="0">
                <a:solidFill>
                  <a:srgbClr val="A4C407"/>
                </a:solidFill>
                <a:latin typeface="Impact" pitchFamily="34" charset="0"/>
              </a:rPr>
              <a:t>et perte </a:t>
            </a:r>
          </a:p>
          <a:p>
            <a:pPr algn="r" eaLnBrk="0" hangingPunct="0"/>
            <a:r>
              <a:rPr lang="fr-FR" sz="1100" dirty="0">
                <a:solidFill>
                  <a:srgbClr val="A4C407"/>
                </a:solidFill>
                <a:latin typeface="Impact" pitchFamily="34" charset="0"/>
              </a:rPr>
              <a:t>d’autonomie </a:t>
            </a:r>
          </a:p>
        </p:txBody>
      </p:sp>
      <p:sp>
        <p:nvSpPr>
          <p:cNvPr id="2055" name="Rectangle 3"/>
          <p:cNvSpPr>
            <a:spLocks noChangeArrowheads="1"/>
          </p:cNvSpPr>
          <p:nvPr/>
        </p:nvSpPr>
        <p:spPr bwMode="auto">
          <a:xfrm>
            <a:off x="5593638" y="3140968"/>
            <a:ext cx="1786674" cy="1459731"/>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1100" dirty="0">
                <a:solidFill>
                  <a:srgbClr val="A4C407"/>
                </a:solidFill>
                <a:latin typeface="Impact" pitchFamily="34" charset="0"/>
              </a:rPr>
              <a:t>20 communes</a:t>
            </a:r>
          </a:p>
          <a:p>
            <a:pPr eaLnBrk="0" hangingPunct="0"/>
            <a:r>
              <a:rPr lang="fr-FR" sz="1100" dirty="0">
                <a:solidFill>
                  <a:srgbClr val="A4C407"/>
                </a:solidFill>
                <a:latin typeface="Impact" pitchFamily="34" charset="0"/>
              </a:rPr>
              <a:t> au nord de la </a:t>
            </a:r>
          </a:p>
          <a:p>
            <a:pPr eaLnBrk="0" hangingPunct="0"/>
            <a:r>
              <a:rPr lang="fr-FR" sz="1100" dirty="0">
                <a:solidFill>
                  <a:srgbClr val="A4C407"/>
                </a:solidFill>
                <a:latin typeface="Impact" pitchFamily="34" charset="0"/>
              </a:rPr>
              <a:t>  Seine Saint Denis </a:t>
            </a:r>
          </a:p>
        </p:txBody>
      </p:sp>
    </p:spTree>
    <p:extLst>
      <p:ext uri="{BB962C8B-B14F-4D97-AF65-F5344CB8AC3E}">
        <p14:creationId xmlns:p14="http://schemas.microsoft.com/office/powerpoint/2010/main" val="1183656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3568" y="2132856"/>
            <a:ext cx="7776864" cy="3048000"/>
          </a:xfrm>
        </p:spPr>
        <p:txBody>
          <a:bodyPr/>
          <a:lstStyle/>
          <a:p>
            <a:pPr algn="l"/>
            <a:r>
              <a:rPr lang="fr-FR" sz="2800" b="1" i="1" dirty="0" smtClean="0">
                <a:latin typeface="Calibri" pitchFamily="34" charset="0"/>
                <a:cs typeface="Calibri" pitchFamily="34" charset="0"/>
              </a:rPr>
              <a:t>« Au niveau stratégique, le retour d’informations et son </a:t>
            </a:r>
            <a:r>
              <a:rPr lang="fr-FR" sz="2800" b="1" i="1" dirty="0" smtClean="0">
                <a:solidFill>
                  <a:srgbClr val="A4C407"/>
                </a:solidFill>
                <a:latin typeface="Calibri" pitchFamily="34" charset="0"/>
                <a:cs typeface="Calibri" pitchFamily="34" charset="0"/>
              </a:rPr>
              <a:t>analyse</a:t>
            </a:r>
            <a:r>
              <a:rPr lang="fr-FR" sz="2800" b="1" i="1" dirty="0" smtClean="0">
                <a:latin typeface="Calibri" pitchFamily="34" charset="0"/>
                <a:cs typeface="Calibri" pitchFamily="34" charset="0"/>
              </a:rPr>
              <a:t> </a:t>
            </a:r>
            <a:r>
              <a:rPr lang="fr-FR" sz="2800" b="1" i="1" dirty="0">
                <a:latin typeface="Calibri" pitchFamily="34" charset="0"/>
                <a:cs typeface="Calibri" pitchFamily="34" charset="0"/>
              </a:rPr>
              <a:t>permettent d’</a:t>
            </a:r>
            <a:r>
              <a:rPr lang="fr-FR" sz="2800" b="1" i="1" dirty="0">
                <a:solidFill>
                  <a:srgbClr val="A4C407"/>
                </a:solidFill>
                <a:latin typeface="Calibri" pitchFamily="34" charset="0"/>
                <a:cs typeface="Calibri" pitchFamily="34" charset="0"/>
              </a:rPr>
              <a:t>ajuster</a:t>
            </a:r>
            <a:r>
              <a:rPr lang="fr-FR" sz="2800" b="1" i="1" dirty="0">
                <a:latin typeface="Calibri" pitchFamily="34" charset="0"/>
                <a:cs typeface="Calibri" pitchFamily="34" charset="0"/>
              </a:rPr>
              <a:t> les mécanismes de planification, d’évaluation et de régulation de l’offre de services sur le territoire, ce qui renforce la cohérence de l’offre de soins et médico-sociale, conformément aux </a:t>
            </a:r>
            <a:r>
              <a:rPr lang="fr-FR" sz="2800" b="1" i="1" dirty="0">
                <a:solidFill>
                  <a:srgbClr val="A4C407"/>
                </a:solidFill>
                <a:latin typeface="Calibri" pitchFamily="34" charset="0"/>
                <a:cs typeface="Calibri" pitchFamily="34" charset="0"/>
              </a:rPr>
              <a:t>demandes</a:t>
            </a:r>
            <a:r>
              <a:rPr lang="fr-FR" sz="2800" b="1" i="1" dirty="0">
                <a:latin typeface="Calibri" pitchFamily="34" charset="0"/>
                <a:cs typeface="Calibri" pitchFamily="34" charset="0"/>
              </a:rPr>
              <a:t> exprimées par la table </a:t>
            </a:r>
            <a:r>
              <a:rPr lang="fr-FR" sz="2800" b="1" i="1" dirty="0" smtClean="0">
                <a:latin typeface="Calibri" pitchFamily="34" charset="0"/>
                <a:cs typeface="Calibri" pitchFamily="34" charset="0"/>
              </a:rPr>
              <a:t>tactique.</a:t>
            </a:r>
            <a:br>
              <a:rPr lang="fr-FR" sz="2800" b="1" i="1" dirty="0" smtClean="0">
                <a:latin typeface="Calibri" pitchFamily="34" charset="0"/>
                <a:cs typeface="Calibri" pitchFamily="34" charset="0"/>
              </a:rPr>
            </a:br>
            <a:r>
              <a:rPr lang="fr-FR" sz="1800" b="1" i="1" dirty="0" smtClean="0">
                <a:latin typeface="Calibri" pitchFamily="34" charset="0"/>
                <a:cs typeface="Calibri" pitchFamily="34" charset="0"/>
              </a:rPr>
              <a:t/>
            </a:r>
            <a:br>
              <a:rPr lang="fr-FR" sz="1800" b="1" i="1" dirty="0" smtClean="0">
                <a:latin typeface="Calibri" pitchFamily="34" charset="0"/>
                <a:cs typeface="Calibri" pitchFamily="34" charset="0"/>
              </a:rPr>
            </a:br>
            <a:r>
              <a:rPr lang="fr-FR" sz="2800" b="1" i="1" dirty="0" smtClean="0">
                <a:latin typeface="Calibri" pitchFamily="34" charset="0"/>
                <a:cs typeface="Calibri" pitchFamily="34" charset="0"/>
              </a:rPr>
              <a:t>La table stratégique assure le </a:t>
            </a:r>
            <a:r>
              <a:rPr lang="fr-FR" sz="2800" b="1" i="1" dirty="0" smtClean="0">
                <a:solidFill>
                  <a:srgbClr val="A4C407"/>
                </a:solidFill>
                <a:latin typeface="Calibri" pitchFamily="34" charset="0"/>
                <a:cs typeface="Calibri" pitchFamily="34" charset="0"/>
              </a:rPr>
              <a:t>suivi</a:t>
            </a:r>
            <a:r>
              <a:rPr lang="fr-FR" sz="2800" b="1" i="1" dirty="0" smtClean="0">
                <a:latin typeface="Calibri" pitchFamily="34" charset="0"/>
                <a:cs typeface="Calibri" pitchFamily="34" charset="0"/>
              </a:rPr>
              <a:t> de l’avancement du processus d’intégration  »</a:t>
            </a:r>
            <a:endParaRPr lang="fr-FR" sz="2800" b="1" i="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620688"/>
            <a:ext cx="8001000" cy="762000"/>
          </a:xfrm>
          <a:noFill/>
          <a:ln/>
        </p:spPr>
        <p:txBody>
          <a:bodyPr/>
          <a:lstStyle/>
          <a:p>
            <a:r>
              <a:rPr lang="fr-FR" sz="4800" kern="1200" dirty="0" smtClean="0">
                <a:solidFill>
                  <a:srgbClr val="A4C407"/>
                </a:solidFill>
                <a:latin typeface="Impact" pitchFamily="34" charset="0"/>
              </a:rPr>
              <a:t>TABLE STRATEGIQUE</a:t>
            </a:r>
            <a:endParaRPr lang="fr-FR" b="1" dirty="0">
              <a:latin typeface="Arial" charset="0"/>
            </a:endParaRPr>
          </a:p>
        </p:txBody>
      </p:sp>
      <p:sp>
        <p:nvSpPr>
          <p:cNvPr id="12"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4"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5"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extLst>
      <p:ext uri="{BB962C8B-B14F-4D97-AF65-F5344CB8AC3E}">
        <p14:creationId xmlns:p14="http://schemas.microsoft.com/office/powerpoint/2010/main" val="344462652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203960" y="2172816"/>
            <a:ext cx="6953200" cy="527720"/>
          </a:xfrm>
        </p:spPr>
        <p:txBody>
          <a:bodyPr/>
          <a:lstStyle/>
          <a:p>
            <a:pPr algn="l"/>
            <a:r>
              <a:rPr lang="fr-FR" sz="3000" b="1" dirty="0" smtClean="0">
                <a:latin typeface="Calibri" pitchFamily="34" charset="0"/>
                <a:cs typeface="Calibri" pitchFamily="34" charset="0"/>
              </a:rPr>
              <a:t>Prendre en compte l’existant</a:t>
            </a:r>
            <a:endParaRPr lang="fr-FR" sz="3000" b="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914400"/>
            <a:ext cx="8001000" cy="762000"/>
          </a:xfrm>
          <a:noFill/>
          <a:ln/>
        </p:spPr>
        <p:txBody>
          <a:bodyPr/>
          <a:lstStyle/>
          <a:p>
            <a:r>
              <a:rPr lang="fr-FR" sz="4800" kern="1200" dirty="0">
                <a:solidFill>
                  <a:srgbClr val="A4C407"/>
                </a:solidFill>
                <a:latin typeface="Impact" pitchFamily="34" charset="0"/>
              </a:rPr>
              <a:t>PRINCIPES</a:t>
            </a:r>
          </a:p>
          <a:p>
            <a:endParaRPr lang="fr-FR" b="1" dirty="0">
              <a:latin typeface="Arial" charset="0"/>
            </a:endParaRPr>
          </a:p>
        </p:txBody>
      </p:sp>
      <p:sp>
        <p:nvSpPr>
          <p:cNvPr id="12" name="Rectangle 2"/>
          <p:cNvSpPr txBox="1">
            <a:spLocks noChangeArrowheads="1"/>
          </p:cNvSpPr>
          <p:nvPr/>
        </p:nvSpPr>
        <p:spPr bwMode="auto">
          <a:xfrm>
            <a:off x="1187624" y="2924944"/>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Faire évoluer ce qui est à notre portée</a:t>
            </a:r>
            <a:endParaRPr lang="fr-FR" sz="3000" b="1" dirty="0">
              <a:latin typeface="Calibri" pitchFamily="34" charset="0"/>
              <a:cs typeface="Calibri" pitchFamily="34" charset="0"/>
            </a:endParaRPr>
          </a:p>
        </p:txBody>
      </p:sp>
      <p:sp>
        <p:nvSpPr>
          <p:cNvPr id="14" name="Rectangle 2"/>
          <p:cNvSpPr txBox="1">
            <a:spLocks noChangeArrowheads="1"/>
          </p:cNvSpPr>
          <p:nvPr/>
        </p:nvSpPr>
        <p:spPr bwMode="auto">
          <a:xfrm>
            <a:off x="1187624" y="3645024"/>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Se concerter et négocier</a:t>
            </a:r>
            <a:endParaRPr lang="fr-FR" sz="3000" b="1" dirty="0">
              <a:latin typeface="Calibri" pitchFamily="34" charset="0"/>
              <a:cs typeface="Calibri" pitchFamily="34" charset="0"/>
            </a:endParaRPr>
          </a:p>
        </p:txBody>
      </p:sp>
      <p:sp>
        <p:nvSpPr>
          <p:cNvPr id="13"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5"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6"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7"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extLst>
      <p:ext uri="{BB962C8B-B14F-4D97-AF65-F5344CB8AC3E}">
        <p14:creationId xmlns:p14="http://schemas.microsoft.com/office/powerpoint/2010/main" val="286550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2"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0" y="277813"/>
            <a:ext cx="8229600"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r>
              <a:rPr lang="fr-FR" sz="3300" dirty="0">
                <a:solidFill>
                  <a:srgbClr val="FFFFFF"/>
                </a:solidFill>
                <a:latin typeface="Georgia" pitchFamily="16" charset="0"/>
                <a:cs typeface="Arial Unicode MS" charset="0"/>
              </a:rPr>
              <a:t>Les 7C de l’intégration</a:t>
            </a:r>
          </a:p>
        </p:txBody>
      </p:sp>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484313"/>
            <a:ext cx="6480175" cy="5048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25603" name="Group 3"/>
          <p:cNvGrpSpPr>
            <a:grpSpLocks/>
          </p:cNvGrpSpPr>
          <p:nvPr/>
        </p:nvGrpSpPr>
        <p:grpSpPr bwMode="auto">
          <a:xfrm>
            <a:off x="7308850" y="3141663"/>
            <a:ext cx="1833563" cy="430212"/>
            <a:chOff x="4604" y="1979"/>
            <a:chExt cx="1155" cy="271"/>
          </a:xfrm>
        </p:grpSpPr>
        <p:sp>
          <p:nvSpPr>
            <p:cNvPr id="25604" name="AutoShape 4"/>
            <p:cNvSpPr>
              <a:spLocks noChangeArrowheads="1"/>
            </p:cNvSpPr>
            <p:nvPr/>
          </p:nvSpPr>
          <p:spPr bwMode="auto">
            <a:xfrm>
              <a:off x="4717" y="1979"/>
              <a:ext cx="1043" cy="272"/>
            </a:xfrm>
            <a:prstGeom prst="roundRect">
              <a:avLst>
                <a:gd name="adj" fmla="val 16667"/>
              </a:avLst>
            </a:prstGeom>
            <a:solidFill>
              <a:srgbClr val="D16349"/>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i="1">
                  <a:solidFill>
                    <a:srgbClr val="FFFFFF"/>
                  </a:solidFill>
                </a:rPr>
                <a:t>compréhension</a:t>
              </a:r>
            </a:p>
          </p:txBody>
        </p:sp>
        <p:sp>
          <p:nvSpPr>
            <p:cNvPr id="25605" name="AutoShape 5"/>
            <p:cNvSpPr>
              <a:spLocks noChangeArrowheads="1"/>
            </p:cNvSpPr>
            <p:nvPr/>
          </p:nvSpPr>
          <p:spPr bwMode="auto">
            <a:xfrm>
              <a:off x="4604" y="2024"/>
              <a:ext cx="90" cy="181"/>
            </a:xfrm>
            <a:prstGeom prst="leftRightArrow">
              <a:avLst>
                <a:gd name="adj1" fmla="val 50000"/>
                <a:gd name="adj2" fmla="val 19907"/>
              </a:avLst>
            </a:prstGeom>
            <a:solidFill>
              <a:srgbClr val="D16349"/>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grpSp>
      <p:sp>
        <p:nvSpPr>
          <p:cNvPr id="25606" name="AutoShape 6"/>
          <p:cNvSpPr>
            <a:spLocks noChangeArrowheads="1"/>
          </p:cNvSpPr>
          <p:nvPr/>
        </p:nvSpPr>
        <p:spPr bwMode="auto">
          <a:xfrm>
            <a:off x="5715000" y="5273675"/>
            <a:ext cx="1936750" cy="823913"/>
          </a:xfrm>
          <a:prstGeom prst="roundRect">
            <a:avLst>
              <a:gd name="adj" fmla="val 16667"/>
            </a:avLst>
          </a:prstGeom>
          <a:solidFill>
            <a:srgbClr val="CCFFCC"/>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i="1">
                <a:solidFill>
                  <a:srgbClr val="000000"/>
                </a:solidFill>
              </a:rPr>
              <a:t>Partage des tâches (sur un territoire donné par une planification inter-organisationnelle)</a:t>
            </a:r>
          </a:p>
        </p:txBody>
      </p:sp>
      <p:sp>
        <p:nvSpPr>
          <p:cNvPr id="25607" name="AutoShape 7"/>
          <p:cNvSpPr>
            <a:spLocks noChangeArrowheads="1"/>
          </p:cNvSpPr>
          <p:nvPr/>
        </p:nvSpPr>
        <p:spPr bwMode="auto">
          <a:xfrm>
            <a:off x="458788" y="4770438"/>
            <a:ext cx="1936750" cy="823912"/>
          </a:xfrm>
          <a:prstGeom prst="roundRect">
            <a:avLst>
              <a:gd name="adj" fmla="val 16667"/>
            </a:avLst>
          </a:prstGeom>
          <a:solidFill>
            <a:srgbClr val="CCFFCC"/>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i="1">
                <a:solidFill>
                  <a:srgbClr val="000000"/>
                </a:solidFill>
              </a:rPr>
              <a:t>Sur les objectifs à atteindre du partenariat</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i="1">
                <a:solidFill>
                  <a:srgbClr val="000000"/>
                </a:solidFill>
              </a:rPr>
              <a:t>Développement de valeurs communes</a:t>
            </a:r>
          </a:p>
        </p:txBody>
      </p:sp>
      <p:sp>
        <p:nvSpPr>
          <p:cNvPr id="25608" name="AutoShape 8"/>
          <p:cNvSpPr>
            <a:spLocks noChangeArrowheads="1"/>
          </p:cNvSpPr>
          <p:nvPr/>
        </p:nvSpPr>
        <p:spPr bwMode="auto">
          <a:xfrm>
            <a:off x="395288" y="2251075"/>
            <a:ext cx="1917700" cy="823913"/>
          </a:xfrm>
          <a:prstGeom prst="roundRect">
            <a:avLst>
              <a:gd name="adj" fmla="val 16667"/>
            </a:avLst>
          </a:prstGeom>
          <a:solidFill>
            <a:srgbClr val="CCFFCC"/>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200" b="1" i="1">
                <a:solidFill>
                  <a:srgbClr val="000000"/>
                </a:solidFill>
              </a:rPr>
              <a:t>Identité commune (« nous ») coresponsable (des services)</a:t>
            </a:r>
          </a:p>
        </p:txBody>
      </p:sp>
      <p:sp>
        <p:nvSpPr>
          <p:cNvPr id="25609" name="AutoShape 9"/>
          <p:cNvSpPr>
            <a:spLocks noChangeArrowheads="1"/>
          </p:cNvSpPr>
          <p:nvPr/>
        </p:nvSpPr>
        <p:spPr bwMode="auto">
          <a:xfrm>
            <a:off x="4048125" y="2870200"/>
            <a:ext cx="1093788" cy="336550"/>
          </a:xfrm>
          <a:prstGeom prst="roundRect">
            <a:avLst>
              <a:gd name="adj" fmla="val 16667"/>
            </a:avLst>
          </a:prstGeom>
          <a:solidFill>
            <a:srgbClr val="FF9900"/>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Contacts non souhaités</a:t>
            </a:r>
          </a:p>
        </p:txBody>
      </p:sp>
      <p:sp>
        <p:nvSpPr>
          <p:cNvPr id="25610" name="AutoShape 10"/>
          <p:cNvSpPr>
            <a:spLocks noChangeArrowheads="1"/>
          </p:cNvSpPr>
          <p:nvPr/>
        </p:nvSpPr>
        <p:spPr bwMode="auto">
          <a:xfrm>
            <a:off x="5292725" y="3662363"/>
            <a:ext cx="1093788" cy="336550"/>
          </a:xfrm>
          <a:prstGeom prst="roundRect">
            <a:avLst>
              <a:gd name="adj" fmla="val 16667"/>
            </a:avLst>
          </a:prstGeom>
          <a:solidFill>
            <a:srgbClr val="FF9900"/>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Pb de compréhension</a:t>
            </a:r>
          </a:p>
        </p:txBody>
      </p:sp>
      <p:sp>
        <p:nvSpPr>
          <p:cNvPr id="25611" name="AutoShape 11"/>
          <p:cNvSpPr>
            <a:spLocks noChangeArrowheads="1"/>
          </p:cNvSpPr>
          <p:nvPr/>
        </p:nvSpPr>
        <p:spPr bwMode="auto">
          <a:xfrm>
            <a:off x="4048125" y="4389438"/>
            <a:ext cx="1106488" cy="458787"/>
          </a:xfrm>
          <a:prstGeom prst="roundRect">
            <a:avLst>
              <a:gd name="adj" fmla="val 16667"/>
            </a:avLst>
          </a:prstGeom>
          <a:solidFill>
            <a:srgbClr val="FF9900"/>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Conflits d’intérêt sur les moyens ou les objectifs</a:t>
            </a:r>
          </a:p>
        </p:txBody>
      </p:sp>
      <p:sp>
        <p:nvSpPr>
          <p:cNvPr id="25612" name="AutoShape 12"/>
          <p:cNvSpPr>
            <a:spLocks noChangeArrowheads="1"/>
          </p:cNvSpPr>
          <p:nvPr/>
        </p:nvSpPr>
        <p:spPr bwMode="auto">
          <a:xfrm>
            <a:off x="2700338" y="3662363"/>
            <a:ext cx="1093787" cy="336550"/>
          </a:xfrm>
          <a:prstGeom prst="roundRect">
            <a:avLst>
              <a:gd name="adj" fmla="val 16667"/>
            </a:avLst>
          </a:prstGeom>
          <a:solidFill>
            <a:srgbClr val="FF9900"/>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Résistance au groupe</a:t>
            </a:r>
          </a:p>
        </p:txBody>
      </p:sp>
      <p:grpSp>
        <p:nvGrpSpPr>
          <p:cNvPr id="25613" name="Group 13"/>
          <p:cNvGrpSpPr>
            <a:grpSpLocks/>
          </p:cNvGrpSpPr>
          <p:nvPr/>
        </p:nvGrpSpPr>
        <p:grpSpPr bwMode="auto">
          <a:xfrm>
            <a:off x="6011863" y="3860800"/>
            <a:ext cx="2290762" cy="1217613"/>
            <a:chOff x="3787" y="2432"/>
            <a:chExt cx="1443" cy="767"/>
          </a:xfrm>
        </p:grpSpPr>
        <p:sp>
          <p:nvSpPr>
            <p:cNvPr id="25614" name="AutoShape 14"/>
            <p:cNvSpPr>
              <a:spLocks noChangeArrowheads="1"/>
            </p:cNvSpPr>
            <p:nvPr/>
          </p:nvSpPr>
          <p:spPr bwMode="auto">
            <a:xfrm>
              <a:off x="4105" y="2704"/>
              <a:ext cx="1043" cy="272"/>
            </a:xfrm>
            <a:prstGeom prst="roundRect">
              <a:avLst>
                <a:gd name="adj" fmla="val 16667"/>
              </a:avLst>
            </a:prstGeom>
            <a:solidFill>
              <a:srgbClr val="D16349"/>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i="1">
                  <a:solidFill>
                    <a:srgbClr val="FFFFFF"/>
                  </a:solidFill>
                </a:rPr>
                <a:t>confiance</a:t>
              </a:r>
            </a:p>
          </p:txBody>
        </p:sp>
        <p:sp>
          <p:nvSpPr>
            <p:cNvPr id="25615" name="AutoShape 15"/>
            <p:cNvSpPr>
              <a:spLocks noChangeArrowheads="1"/>
            </p:cNvSpPr>
            <p:nvPr/>
          </p:nvSpPr>
          <p:spPr bwMode="auto">
            <a:xfrm flipH="1">
              <a:off x="3787" y="2432"/>
              <a:ext cx="453" cy="227"/>
            </a:xfrm>
            <a:prstGeom prst="curvedDownArrow">
              <a:avLst>
                <a:gd name="adj1" fmla="val 38803"/>
                <a:gd name="adj2" fmla="val 79454"/>
                <a:gd name="adj3" fmla="val 33333"/>
              </a:avLst>
            </a:prstGeom>
            <a:solidFill>
              <a:srgbClr val="D16349"/>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5616" name="AutoShape 16"/>
            <p:cNvSpPr>
              <a:spLocks noChangeArrowheads="1"/>
            </p:cNvSpPr>
            <p:nvPr/>
          </p:nvSpPr>
          <p:spPr bwMode="auto">
            <a:xfrm>
              <a:off x="4331" y="2987"/>
              <a:ext cx="900" cy="212"/>
            </a:xfrm>
            <a:prstGeom prst="roundRect">
              <a:avLst>
                <a:gd name="adj" fmla="val 16667"/>
              </a:avLst>
            </a:prstGeom>
            <a:solidFill>
              <a:srgbClr val="FF9900"/>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Suspicion d’instrumentalisation</a:t>
              </a:r>
            </a:p>
          </p:txBody>
        </p:sp>
      </p:grpSp>
      <p:sp>
        <p:nvSpPr>
          <p:cNvPr id="25617" name="AutoShape 17"/>
          <p:cNvSpPr>
            <a:spLocks noChangeArrowheads="1"/>
          </p:cNvSpPr>
          <p:nvPr/>
        </p:nvSpPr>
        <p:spPr bwMode="auto">
          <a:xfrm>
            <a:off x="2471738" y="6207125"/>
            <a:ext cx="1454150" cy="581025"/>
          </a:xfrm>
          <a:prstGeom prst="roundRect">
            <a:avLst>
              <a:gd name="adj" fmla="val 16667"/>
            </a:avLst>
          </a:prstGeom>
          <a:solidFill>
            <a:srgbClr val="FF9900"/>
          </a:solidFill>
          <a:ln w="9360">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Fatalisme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Fatigue de l’innovation</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Histoire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800" i="1">
                <a:solidFill>
                  <a:srgbClr val="FFFFFF"/>
                </a:solidFill>
              </a:rPr>
              <a:t>Gouverne du changement</a:t>
            </a:r>
          </a:p>
        </p:txBody>
      </p:sp>
      <p:sp>
        <p:nvSpPr>
          <p:cNvPr id="19" name="Text Box 1"/>
          <p:cNvSpPr txBox="1">
            <a:spLocks noChangeArrowheads="1"/>
          </p:cNvSpPr>
          <p:nvPr/>
        </p:nvSpPr>
        <p:spPr bwMode="auto">
          <a:xfrm>
            <a:off x="152400" y="404664"/>
            <a:ext cx="8229600" cy="7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cs typeface="Arial" charset="0"/>
              </a:defRPr>
            </a:lvl9pPr>
          </a:lstStyle>
          <a:p>
            <a:pPr algn="ctr"/>
            <a:r>
              <a:rPr lang="fr-FR" sz="3300" dirty="0">
                <a:solidFill>
                  <a:schemeClr val="tx1"/>
                </a:solidFill>
                <a:latin typeface="Georgia" pitchFamily="16" charset="0"/>
                <a:cs typeface="Arial Unicode MS" charset="0"/>
              </a:rPr>
              <a:t>Les </a:t>
            </a:r>
            <a:r>
              <a:rPr lang="fr-FR" sz="3300" dirty="0" smtClean="0">
                <a:solidFill>
                  <a:schemeClr val="tx1"/>
                </a:solidFill>
                <a:latin typeface="Georgia" pitchFamily="16" charset="0"/>
                <a:cs typeface="Arial Unicode MS" charset="0"/>
              </a:rPr>
              <a:t>7C</a:t>
            </a:r>
            <a:endParaRPr lang="fr-FR" sz="3300" dirty="0">
              <a:solidFill>
                <a:schemeClr val="tx1"/>
              </a:solidFill>
              <a:latin typeface="Georgia" pitchFamily="16" charset="0"/>
              <a:cs typeface="Arial Unicode MS" charset="0"/>
            </a:endParaRPr>
          </a:p>
        </p:txBody>
      </p:sp>
    </p:spTree>
    <p:extLst>
      <p:ext uri="{BB962C8B-B14F-4D97-AF65-F5344CB8AC3E}">
        <p14:creationId xmlns:p14="http://schemas.microsoft.com/office/powerpoint/2010/main" val="15365128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56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56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560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560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2560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256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256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fill="hold" nodeType="clickEffect">
                                  <p:stCondLst>
                                    <p:cond delay="0"/>
                                  </p:stCondLst>
                                  <p:childTnLst>
                                    <p:set>
                                      <p:cBhvr additive="repl">
                                        <p:cTn id="34" dur="1" fill="hold">
                                          <p:stCondLst>
                                            <p:cond delay="0"/>
                                          </p:stCondLst>
                                        </p:cTn>
                                        <p:tgtEl>
                                          <p:spTgt spid="2561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fill="hold" nodeType="clickEffect">
                                  <p:stCondLst>
                                    <p:cond delay="0"/>
                                  </p:stCondLst>
                                  <p:childTnLst>
                                    <p:set>
                                      <p:cBhvr additive="repl">
                                        <p:cTn id="38" dur="1" fill="hold">
                                          <p:stCondLst>
                                            <p:cond delay="0"/>
                                          </p:stCondLst>
                                        </p:cTn>
                                        <p:tgtEl>
                                          <p:spTgt spid="2561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nodeType="clickEffect">
                                  <p:stCondLst>
                                    <p:cond delay="0"/>
                                  </p:stCondLst>
                                  <p:childTnLst>
                                    <p:set>
                                      <p:cBhvr additive="repl">
                                        <p:cTn id="42" dur="1" fill="hold">
                                          <p:stCondLst>
                                            <p:cond delay="0"/>
                                          </p:stCondLst>
                                        </p:cTn>
                                        <p:tgtEl>
                                          <p:spTgt spid="256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203960" y="2172816"/>
            <a:ext cx="6953200" cy="527720"/>
          </a:xfrm>
        </p:spPr>
        <p:txBody>
          <a:bodyPr/>
          <a:lstStyle/>
          <a:p>
            <a:pPr algn="l"/>
            <a:r>
              <a:rPr lang="fr-FR" sz="3000" b="1" dirty="0" smtClean="0">
                <a:latin typeface="Calibri" pitchFamily="34" charset="0"/>
                <a:cs typeface="Calibri" pitchFamily="34" charset="0"/>
              </a:rPr>
              <a:t>Prendre en compte l’existant</a:t>
            </a:r>
            <a:endParaRPr lang="fr-FR" sz="3000" b="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914400"/>
            <a:ext cx="8001000" cy="762000"/>
          </a:xfrm>
          <a:noFill/>
          <a:ln/>
        </p:spPr>
        <p:txBody>
          <a:bodyPr/>
          <a:lstStyle/>
          <a:p>
            <a:r>
              <a:rPr lang="fr-FR" sz="4800" kern="1200" dirty="0">
                <a:solidFill>
                  <a:srgbClr val="A4C407"/>
                </a:solidFill>
                <a:latin typeface="Impact" pitchFamily="34" charset="0"/>
              </a:rPr>
              <a:t>PRINCIPES</a:t>
            </a:r>
          </a:p>
          <a:p>
            <a:endParaRPr lang="fr-FR" b="1" dirty="0">
              <a:latin typeface="Arial" charset="0"/>
            </a:endParaRPr>
          </a:p>
        </p:txBody>
      </p:sp>
      <p:sp>
        <p:nvSpPr>
          <p:cNvPr id="12" name="Rectangle 2"/>
          <p:cNvSpPr txBox="1">
            <a:spLocks noChangeArrowheads="1"/>
          </p:cNvSpPr>
          <p:nvPr/>
        </p:nvSpPr>
        <p:spPr bwMode="auto">
          <a:xfrm>
            <a:off x="1187624" y="2924944"/>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Faire évoluer ce qui est à notre portée</a:t>
            </a:r>
            <a:endParaRPr lang="fr-FR" sz="3000" b="1" dirty="0">
              <a:latin typeface="Calibri" pitchFamily="34" charset="0"/>
              <a:cs typeface="Calibri" pitchFamily="34" charset="0"/>
            </a:endParaRPr>
          </a:p>
        </p:txBody>
      </p:sp>
      <p:sp>
        <p:nvSpPr>
          <p:cNvPr id="13" name="Rectangle 2"/>
          <p:cNvSpPr txBox="1">
            <a:spLocks noChangeArrowheads="1"/>
          </p:cNvSpPr>
          <p:nvPr/>
        </p:nvSpPr>
        <p:spPr bwMode="auto">
          <a:xfrm>
            <a:off x="1219200" y="4341440"/>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Travailler dans la durée</a:t>
            </a:r>
            <a:endParaRPr lang="fr-FR" sz="3000" b="1" dirty="0">
              <a:latin typeface="Calibri" pitchFamily="34" charset="0"/>
              <a:cs typeface="Calibri" pitchFamily="34" charset="0"/>
            </a:endParaRPr>
          </a:p>
        </p:txBody>
      </p:sp>
      <p:sp>
        <p:nvSpPr>
          <p:cNvPr id="14" name="Rectangle 2"/>
          <p:cNvSpPr txBox="1">
            <a:spLocks noChangeArrowheads="1"/>
          </p:cNvSpPr>
          <p:nvPr/>
        </p:nvSpPr>
        <p:spPr bwMode="auto">
          <a:xfrm>
            <a:off x="1187624" y="3645024"/>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Se concerter et négocier</a:t>
            </a:r>
            <a:endParaRPr lang="fr-FR" sz="3000" b="1" dirty="0">
              <a:latin typeface="Calibri" pitchFamily="34" charset="0"/>
              <a:cs typeface="Calibri" pitchFamily="34" charset="0"/>
            </a:endParaRPr>
          </a:p>
        </p:txBody>
      </p:sp>
      <p:sp>
        <p:nvSpPr>
          <p:cNvPr id="15" name="Rectangle 2"/>
          <p:cNvSpPr txBox="1">
            <a:spLocks noChangeArrowheads="1"/>
          </p:cNvSpPr>
          <p:nvPr/>
        </p:nvSpPr>
        <p:spPr bwMode="auto">
          <a:xfrm>
            <a:off x="1187624" y="5133528"/>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Un dispositif en développement</a:t>
            </a:r>
            <a:endParaRPr lang="fr-FR" sz="3000" b="1" dirty="0">
              <a:latin typeface="Calibri" pitchFamily="34" charset="0"/>
              <a:cs typeface="Calibri" pitchFamily="34" charset="0"/>
            </a:endParaRPr>
          </a:p>
        </p:txBody>
      </p:sp>
      <p:sp>
        <p:nvSpPr>
          <p:cNvPr id="16"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8"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9"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extLst>
      <p:ext uri="{BB962C8B-B14F-4D97-AF65-F5344CB8AC3E}">
        <p14:creationId xmlns:p14="http://schemas.microsoft.com/office/powerpoint/2010/main" val="64116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7" grpId="0" build="p"/>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203960" y="2060848"/>
            <a:ext cx="6953200" cy="527720"/>
          </a:xfrm>
        </p:spPr>
        <p:txBody>
          <a:bodyPr/>
          <a:lstStyle/>
          <a:p>
            <a:pPr algn="l"/>
            <a:r>
              <a:rPr lang="fr-FR" sz="3000" b="1" dirty="0" smtClean="0">
                <a:latin typeface="Calibri" pitchFamily="34" charset="0"/>
                <a:cs typeface="Calibri" pitchFamily="34" charset="0"/>
              </a:rPr>
              <a:t>Pilote</a:t>
            </a:r>
            <a:endParaRPr lang="fr-FR" sz="3000" b="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914400"/>
            <a:ext cx="8001000" cy="762000"/>
          </a:xfrm>
          <a:noFill/>
          <a:ln/>
        </p:spPr>
        <p:txBody>
          <a:bodyPr/>
          <a:lstStyle/>
          <a:p>
            <a:r>
              <a:rPr lang="fr-FR" sz="4800" kern="1200" dirty="0" smtClean="0">
                <a:solidFill>
                  <a:srgbClr val="A4C407"/>
                </a:solidFill>
                <a:latin typeface="Impact" pitchFamily="34" charset="0"/>
              </a:rPr>
              <a:t>RAPPORT D’ETAPE</a:t>
            </a:r>
            <a:endParaRPr lang="fr-FR" sz="4800" kern="1200" dirty="0">
              <a:solidFill>
                <a:srgbClr val="A4C407"/>
              </a:solidFill>
              <a:latin typeface="Impact" pitchFamily="34" charset="0"/>
            </a:endParaRPr>
          </a:p>
          <a:p>
            <a:endParaRPr lang="fr-FR" b="1" dirty="0">
              <a:latin typeface="Arial" charset="0"/>
            </a:endParaRPr>
          </a:p>
        </p:txBody>
      </p:sp>
      <p:sp>
        <p:nvSpPr>
          <p:cNvPr id="12" name="Rectangle 2"/>
          <p:cNvSpPr txBox="1">
            <a:spLocks noChangeArrowheads="1"/>
          </p:cNvSpPr>
          <p:nvPr/>
        </p:nvSpPr>
        <p:spPr bwMode="auto">
          <a:xfrm>
            <a:off x="1187624" y="2541240"/>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Diagnostic territorial</a:t>
            </a:r>
            <a:endParaRPr lang="fr-FR" sz="3000" b="1" dirty="0">
              <a:latin typeface="Calibri" pitchFamily="34" charset="0"/>
              <a:cs typeface="Calibri" pitchFamily="34" charset="0"/>
            </a:endParaRPr>
          </a:p>
        </p:txBody>
      </p:sp>
      <p:sp>
        <p:nvSpPr>
          <p:cNvPr id="13" name="Rectangle 2"/>
          <p:cNvSpPr txBox="1">
            <a:spLocks noChangeArrowheads="1"/>
          </p:cNvSpPr>
          <p:nvPr/>
        </p:nvSpPr>
        <p:spPr bwMode="auto">
          <a:xfrm>
            <a:off x="1187624" y="3549352"/>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Constitution de la table stratégique</a:t>
            </a:r>
            <a:endParaRPr lang="fr-FR" sz="3000" b="1" dirty="0">
              <a:latin typeface="Calibri" pitchFamily="34" charset="0"/>
              <a:cs typeface="Calibri" pitchFamily="34" charset="0"/>
            </a:endParaRPr>
          </a:p>
        </p:txBody>
      </p:sp>
      <p:sp>
        <p:nvSpPr>
          <p:cNvPr id="14" name="Rectangle 2"/>
          <p:cNvSpPr txBox="1">
            <a:spLocks noChangeArrowheads="1"/>
          </p:cNvSpPr>
          <p:nvPr/>
        </p:nvSpPr>
        <p:spPr bwMode="auto">
          <a:xfrm>
            <a:off x="1187624" y="3045296"/>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Constitution de la table tactique</a:t>
            </a:r>
            <a:endParaRPr lang="fr-FR" sz="3000" b="1" dirty="0">
              <a:latin typeface="Calibri" pitchFamily="34" charset="0"/>
              <a:cs typeface="Calibri" pitchFamily="34" charset="0"/>
            </a:endParaRPr>
          </a:p>
        </p:txBody>
      </p:sp>
      <p:sp>
        <p:nvSpPr>
          <p:cNvPr id="15" name="Rectangle 2"/>
          <p:cNvSpPr txBox="1">
            <a:spLocks noChangeArrowheads="1"/>
          </p:cNvSpPr>
          <p:nvPr/>
        </p:nvSpPr>
        <p:spPr bwMode="auto">
          <a:xfrm>
            <a:off x="1187624" y="4053408"/>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Gestionnaires de cas</a:t>
            </a:r>
            <a:endParaRPr lang="fr-FR" sz="3000" b="1" dirty="0">
              <a:latin typeface="Calibri" pitchFamily="34" charset="0"/>
              <a:cs typeface="Calibri" pitchFamily="34" charset="0"/>
            </a:endParaRPr>
          </a:p>
        </p:txBody>
      </p:sp>
      <p:sp>
        <p:nvSpPr>
          <p:cNvPr id="16"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8"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9"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
        <p:nvSpPr>
          <p:cNvPr id="20" name="Rectangle 2"/>
          <p:cNvSpPr txBox="1">
            <a:spLocks noChangeArrowheads="1"/>
          </p:cNvSpPr>
          <p:nvPr/>
        </p:nvSpPr>
        <p:spPr bwMode="auto">
          <a:xfrm>
            <a:off x="1187624" y="4557464"/>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Communication</a:t>
            </a:r>
            <a:endParaRPr lang="fr-FR" sz="3000" b="1" dirty="0">
              <a:latin typeface="Calibri" pitchFamily="34" charset="0"/>
              <a:cs typeface="Calibri" pitchFamily="34" charset="0"/>
            </a:endParaRPr>
          </a:p>
        </p:txBody>
      </p:sp>
      <p:sp>
        <p:nvSpPr>
          <p:cNvPr id="21" name="Rectangle 2"/>
          <p:cNvSpPr txBox="1">
            <a:spLocks noChangeArrowheads="1"/>
          </p:cNvSpPr>
          <p:nvPr/>
        </p:nvSpPr>
        <p:spPr bwMode="auto">
          <a:xfrm>
            <a:off x="1219200" y="5061520"/>
            <a:ext cx="6953200" cy="527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Financement</a:t>
            </a:r>
            <a:endParaRPr lang="fr-FR" sz="3000" b="1" dirty="0">
              <a:latin typeface="Calibri" pitchFamily="34" charset="0"/>
              <a:cs typeface="Calibri" pitchFamily="34" charset="0"/>
            </a:endParaRPr>
          </a:p>
        </p:txBody>
      </p:sp>
    </p:spTree>
    <p:extLst>
      <p:ext uri="{BB962C8B-B14F-4D97-AF65-F5344CB8AC3E}">
        <p14:creationId xmlns:p14="http://schemas.microsoft.com/office/powerpoint/2010/main" val="115129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2" grpId="0"/>
      <p:bldP spid="13" grpId="0"/>
      <p:bldP spid="14" grpId="0"/>
      <p:bldP spid="15" grpId="0"/>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804724" y="3356992"/>
            <a:ext cx="7416824" cy="2664296"/>
          </a:xfrm>
        </p:spPr>
        <p:txBody>
          <a:bodyPr/>
          <a:lstStyle/>
          <a:p>
            <a:pPr algn="l"/>
            <a:r>
              <a:rPr lang="fr-FR" sz="3000" b="1" dirty="0" smtClean="0">
                <a:latin typeface="Calibri" pitchFamily="34" charset="0"/>
                <a:cs typeface="Calibri" pitchFamily="34" charset="0"/>
              </a:rPr>
              <a:t>fin 2012 : labellisation</a:t>
            </a:r>
            <a:br>
              <a:rPr lang="fr-FR" sz="3000" b="1" dirty="0" smtClean="0">
                <a:latin typeface="Calibri" pitchFamily="34" charset="0"/>
                <a:cs typeface="Calibri" pitchFamily="34" charset="0"/>
              </a:rPr>
            </a:br>
            <a:r>
              <a:rPr lang="fr-FR" sz="3000" b="1" dirty="0">
                <a:latin typeface="Calibri" pitchFamily="34" charset="0"/>
                <a:cs typeface="Calibri" pitchFamily="34" charset="0"/>
              </a:rPr>
              <a:t/>
            </a:r>
            <a:br>
              <a:rPr lang="fr-FR" sz="3000" b="1" dirty="0">
                <a:latin typeface="Calibri" pitchFamily="34" charset="0"/>
                <a:cs typeface="Calibri" pitchFamily="34" charset="0"/>
              </a:rPr>
            </a:br>
            <a:r>
              <a:rPr lang="fr-FR" sz="3000" b="1" dirty="0" smtClean="0">
                <a:latin typeface="Calibri" pitchFamily="34" charset="0"/>
                <a:cs typeface="Calibri" pitchFamily="34" charset="0"/>
              </a:rPr>
              <a:t>fin 2014 : certification</a:t>
            </a:r>
            <a:endParaRPr lang="fr-FR" sz="3000" b="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571500" y="836712"/>
            <a:ext cx="8001000" cy="762000"/>
          </a:xfrm>
          <a:noFill/>
          <a:ln/>
        </p:spPr>
        <p:txBody>
          <a:bodyPr/>
          <a:lstStyle/>
          <a:p>
            <a:r>
              <a:rPr lang="fr-FR" sz="4800" kern="1200" dirty="0" smtClean="0">
                <a:solidFill>
                  <a:srgbClr val="A4C407"/>
                </a:solidFill>
                <a:latin typeface="Impact" pitchFamily="34" charset="0"/>
              </a:rPr>
              <a:t>CALENDRIER</a:t>
            </a:r>
            <a:endParaRPr lang="fr-FR" sz="4800" kern="1200" dirty="0">
              <a:solidFill>
                <a:srgbClr val="A4C407"/>
              </a:solidFill>
              <a:latin typeface="Impact" pitchFamily="34" charset="0"/>
            </a:endParaRPr>
          </a:p>
          <a:p>
            <a:endParaRPr lang="fr-FR" b="1" dirty="0">
              <a:latin typeface="Arial" charset="0"/>
            </a:endParaRPr>
          </a:p>
        </p:txBody>
      </p:sp>
      <p:sp>
        <p:nvSpPr>
          <p:cNvPr id="8" name="Line 5"/>
          <p:cNvSpPr>
            <a:spLocks noChangeShapeType="1"/>
          </p:cNvSpPr>
          <p:nvPr/>
        </p:nvSpPr>
        <p:spPr bwMode="auto">
          <a:xfrm>
            <a:off x="3352800" y="6172200"/>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0" name="Rectangle 3"/>
          <p:cNvSpPr>
            <a:spLocks noChangeArrowheads="1"/>
          </p:cNvSpPr>
          <p:nvPr/>
        </p:nvSpPr>
        <p:spPr bwMode="auto">
          <a:xfrm>
            <a:off x="3124200" y="6248400"/>
            <a:ext cx="952500" cy="5715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900" dirty="0">
                <a:solidFill>
                  <a:schemeClr val="tx1">
                    <a:lumMod val="65000"/>
                    <a:lumOff val="35000"/>
                  </a:schemeClr>
                </a:solidFill>
                <a:latin typeface="Impact" pitchFamily="34" charset="0"/>
              </a:rPr>
              <a:t>Alzheimer </a:t>
            </a:r>
          </a:p>
          <a:p>
            <a:pPr algn="r" eaLnBrk="0" hangingPunct="0"/>
            <a:r>
              <a:rPr lang="fr-FR" sz="900" dirty="0">
                <a:solidFill>
                  <a:schemeClr val="tx1">
                    <a:lumMod val="65000"/>
                    <a:lumOff val="35000"/>
                  </a:schemeClr>
                </a:solidFill>
                <a:latin typeface="Impact" pitchFamily="34" charset="0"/>
              </a:rPr>
              <a:t>et perte </a:t>
            </a:r>
          </a:p>
          <a:p>
            <a:pPr algn="r" eaLnBrk="0" hangingPunct="0"/>
            <a:r>
              <a:rPr lang="fr-FR" sz="900" dirty="0">
                <a:solidFill>
                  <a:schemeClr val="tx1">
                    <a:lumMod val="65000"/>
                    <a:lumOff val="35000"/>
                  </a:schemeClr>
                </a:solidFill>
                <a:latin typeface="Impact" pitchFamily="34" charset="0"/>
              </a:rPr>
              <a:t>d’autonomie </a:t>
            </a:r>
          </a:p>
        </p:txBody>
      </p:sp>
      <p:sp>
        <p:nvSpPr>
          <p:cNvPr id="11" name="Rectangle 3"/>
          <p:cNvSpPr>
            <a:spLocks noChangeArrowheads="1"/>
          </p:cNvSpPr>
          <p:nvPr/>
        </p:nvSpPr>
        <p:spPr bwMode="auto">
          <a:xfrm>
            <a:off x="4838700" y="6248400"/>
            <a:ext cx="1104900" cy="6096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900" dirty="0">
                <a:solidFill>
                  <a:schemeClr val="tx1">
                    <a:lumMod val="65000"/>
                    <a:lumOff val="35000"/>
                  </a:schemeClr>
                </a:solidFill>
                <a:latin typeface="Impact" pitchFamily="34" charset="0"/>
              </a:rPr>
              <a:t>20 communes</a:t>
            </a:r>
          </a:p>
          <a:p>
            <a:pPr eaLnBrk="0" hangingPunct="0"/>
            <a:r>
              <a:rPr lang="fr-FR" sz="900" dirty="0">
                <a:solidFill>
                  <a:schemeClr val="tx1">
                    <a:lumMod val="65000"/>
                    <a:lumOff val="35000"/>
                  </a:schemeClr>
                </a:solidFill>
                <a:latin typeface="Impact" pitchFamily="34" charset="0"/>
              </a:rPr>
              <a:t> au nord de la </a:t>
            </a:r>
          </a:p>
          <a:p>
            <a:pPr eaLnBrk="0" hangingPunct="0"/>
            <a:r>
              <a:rPr lang="fr-FR" sz="900" dirty="0">
                <a:solidFill>
                  <a:schemeClr val="tx1">
                    <a:lumMod val="65000"/>
                    <a:lumOff val="35000"/>
                  </a:schemeClr>
                </a:solidFill>
                <a:latin typeface="Impact" pitchFamily="34" charset="0"/>
              </a:rPr>
              <a:t>  Seine Saint Denis </a:t>
            </a:r>
          </a:p>
        </p:txBody>
      </p:sp>
      <p:sp>
        <p:nvSpPr>
          <p:cNvPr id="12" name="Rectangle 2"/>
          <p:cNvSpPr txBox="1">
            <a:spLocks noChangeArrowheads="1"/>
          </p:cNvSpPr>
          <p:nvPr/>
        </p:nvSpPr>
        <p:spPr bwMode="auto">
          <a:xfrm>
            <a:off x="827584" y="1628800"/>
            <a:ext cx="7416824"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a:latin typeface="Calibri" pitchFamily="34" charset="0"/>
                <a:cs typeface="Calibri" pitchFamily="34" charset="0"/>
              </a:rPr>
              <a:t>f</a:t>
            </a:r>
            <a:r>
              <a:rPr lang="fr-FR" sz="3000" b="1" dirty="0" smtClean="0">
                <a:latin typeface="Calibri" pitchFamily="34" charset="0"/>
                <a:cs typeface="Calibri" pitchFamily="34" charset="0"/>
              </a:rPr>
              <a:t>in 2011 : critères d’entrée en gestion de cas</a:t>
            </a:r>
            <a:endParaRPr lang="fr-FR" sz="3000" b="1" dirty="0">
              <a:latin typeface="Calibri" pitchFamily="34" charset="0"/>
              <a:cs typeface="Calibri" pitchFamily="34" charset="0"/>
            </a:endParaRPr>
          </a:p>
        </p:txBody>
      </p:sp>
      <p:sp>
        <p:nvSpPr>
          <p:cNvPr id="13" name="Rectangle 2"/>
          <p:cNvSpPr txBox="1">
            <a:spLocks noChangeArrowheads="1"/>
          </p:cNvSpPr>
          <p:nvPr/>
        </p:nvSpPr>
        <p:spPr bwMode="auto">
          <a:xfrm>
            <a:off x="818416" y="2636912"/>
            <a:ext cx="8325584"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fr-FR" sz="3000" b="1" dirty="0" smtClean="0">
                <a:latin typeface="Calibri" pitchFamily="34" charset="0"/>
                <a:cs typeface="Calibri" pitchFamily="34" charset="0"/>
              </a:rPr>
              <a:t>courant 2012 : outils du guichet intégré construits, 		formation dispensée, outils appliqués</a:t>
            </a:r>
            <a:endParaRPr lang="fr-FR" sz="3000" b="1" dirty="0">
              <a:latin typeface="Calibri" pitchFamily="34" charset="0"/>
              <a:cs typeface="Calibri" pitchFamily="34" charset="0"/>
            </a:endParaRPr>
          </a:p>
        </p:txBody>
      </p:sp>
    </p:spTree>
    <p:extLst>
      <p:ext uri="{BB962C8B-B14F-4D97-AF65-F5344CB8AC3E}">
        <p14:creationId xmlns:p14="http://schemas.microsoft.com/office/powerpoint/2010/main" val="5704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095400" y="2132856"/>
            <a:ext cx="6953200" cy="3048000"/>
          </a:xfrm>
        </p:spPr>
        <p:txBody>
          <a:bodyPr/>
          <a:lstStyle/>
          <a:p>
            <a:pPr algn="l"/>
            <a:r>
              <a:rPr lang="fr-FR" sz="3000" b="1" dirty="0" smtClean="0">
                <a:latin typeface="Calibri" pitchFamily="34" charset="0"/>
                <a:cs typeface="Calibri" pitchFamily="34" charset="0"/>
              </a:rPr>
              <a:t>- Confirmation de l’intérêt</a:t>
            </a:r>
            <a:br>
              <a:rPr lang="fr-FR" sz="3000" b="1" dirty="0" smtClean="0">
                <a:latin typeface="Calibri" pitchFamily="34" charset="0"/>
                <a:cs typeface="Calibri" pitchFamily="34" charset="0"/>
              </a:rPr>
            </a:br>
            <a:r>
              <a:rPr lang="fr-FR" sz="3000" b="1" dirty="0" smtClean="0">
                <a:latin typeface="Calibri" pitchFamily="34" charset="0"/>
                <a:cs typeface="Calibri" pitchFamily="34" charset="0"/>
              </a:rPr>
              <a:t>- Formalisation</a:t>
            </a:r>
            <a:br>
              <a:rPr lang="fr-FR" sz="3000" b="1" dirty="0" smtClean="0">
                <a:latin typeface="Calibri" pitchFamily="34" charset="0"/>
                <a:cs typeface="Calibri" pitchFamily="34" charset="0"/>
              </a:rPr>
            </a:br>
            <a:r>
              <a:rPr lang="fr-FR" sz="3000" b="1" dirty="0" smtClean="0">
                <a:latin typeface="Calibri" pitchFamily="34" charset="0"/>
                <a:cs typeface="Calibri" pitchFamily="34" charset="0"/>
              </a:rPr>
              <a:t>- Rapport d’étape</a:t>
            </a:r>
            <a:br>
              <a:rPr lang="fr-FR" sz="3000" b="1" dirty="0" smtClean="0">
                <a:latin typeface="Calibri" pitchFamily="34" charset="0"/>
                <a:cs typeface="Calibri" pitchFamily="34" charset="0"/>
              </a:rPr>
            </a:br>
            <a:r>
              <a:rPr lang="fr-FR" sz="3000" b="1" dirty="0" smtClean="0">
                <a:latin typeface="Calibri" pitchFamily="34" charset="0"/>
                <a:cs typeface="Calibri" pitchFamily="34" charset="0"/>
              </a:rPr>
              <a:t>- Prochaine rencontre</a:t>
            </a:r>
            <a:br>
              <a:rPr lang="fr-FR" sz="3000" b="1" dirty="0" smtClean="0">
                <a:latin typeface="Calibri" pitchFamily="34" charset="0"/>
                <a:cs typeface="Calibri" pitchFamily="34" charset="0"/>
              </a:rPr>
            </a:br>
            <a:r>
              <a:rPr lang="fr-FR" sz="3000" b="1" dirty="0" smtClean="0">
                <a:latin typeface="Calibri" pitchFamily="34" charset="0"/>
                <a:cs typeface="Calibri" pitchFamily="34" charset="0"/>
              </a:rPr>
              <a:t>- autres modalités d’information</a:t>
            </a:r>
            <a:br>
              <a:rPr lang="fr-FR" sz="3000" b="1" dirty="0" smtClean="0">
                <a:latin typeface="Calibri" pitchFamily="34" charset="0"/>
                <a:cs typeface="Calibri" pitchFamily="34" charset="0"/>
              </a:rPr>
            </a:br>
            <a:r>
              <a:rPr lang="fr-FR" sz="3000" b="1" dirty="0" smtClean="0">
                <a:latin typeface="Calibri" pitchFamily="34" charset="0"/>
                <a:cs typeface="Calibri" pitchFamily="34" charset="0"/>
              </a:rPr>
              <a:t/>
            </a:r>
            <a:br>
              <a:rPr lang="fr-FR" sz="3000" b="1" dirty="0" smtClean="0">
                <a:latin typeface="Calibri" pitchFamily="34" charset="0"/>
                <a:cs typeface="Calibri" pitchFamily="34" charset="0"/>
              </a:rPr>
            </a:br>
            <a:endParaRPr lang="fr-FR" sz="3000" b="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620688"/>
            <a:ext cx="8001000" cy="762000"/>
          </a:xfrm>
          <a:noFill/>
          <a:ln/>
        </p:spPr>
        <p:txBody>
          <a:bodyPr/>
          <a:lstStyle/>
          <a:p>
            <a:r>
              <a:rPr lang="fr-FR" sz="4800" kern="1200" dirty="0" smtClean="0">
                <a:solidFill>
                  <a:srgbClr val="A4C407"/>
                </a:solidFill>
                <a:latin typeface="Impact" pitchFamily="34" charset="0"/>
              </a:rPr>
              <a:t>QUELLE SUITE ?</a:t>
            </a:r>
            <a:endParaRPr lang="fr-FR" b="1" dirty="0">
              <a:latin typeface="Arial" charset="0"/>
            </a:endParaRPr>
          </a:p>
        </p:txBody>
      </p:sp>
      <p:sp>
        <p:nvSpPr>
          <p:cNvPr id="12"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4"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5"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extLst>
      <p:ext uri="{BB962C8B-B14F-4D97-AF65-F5344CB8AC3E}">
        <p14:creationId xmlns:p14="http://schemas.microsoft.com/office/powerpoint/2010/main" val="3167874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8032" y="3501008"/>
            <a:ext cx="7772400" cy="1143000"/>
          </a:xfrm>
        </p:spPr>
        <p:txBody>
          <a:bodyPr/>
          <a:lstStyle/>
          <a:p>
            <a:r>
              <a:rPr lang="fr-FR" b="1" dirty="0">
                <a:latin typeface="Calibri" pitchFamily="34" charset="0"/>
                <a:cs typeface="Calibri" pitchFamily="34" charset="0"/>
              </a:rPr>
              <a:t>TABLE </a:t>
            </a:r>
            <a:r>
              <a:rPr lang="fr-FR" b="1" dirty="0" smtClean="0">
                <a:latin typeface="Calibri" pitchFamily="34" charset="0"/>
                <a:cs typeface="Calibri" pitchFamily="34" charset="0"/>
              </a:rPr>
              <a:t>STRATEGIQUE</a:t>
            </a:r>
            <a:r>
              <a:rPr lang="fr-FR" b="1" dirty="0">
                <a:latin typeface="Calibri" pitchFamily="34" charset="0"/>
                <a:cs typeface="Calibri" pitchFamily="34" charset="0"/>
              </a:rPr>
              <a:t/>
            </a:r>
            <a:br>
              <a:rPr lang="fr-FR" b="1" dirty="0">
                <a:latin typeface="Calibri" pitchFamily="34" charset="0"/>
                <a:cs typeface="Calibri" pitchFamily="34" charset="0"/>
              </a:rPr>
            </a:br>
            <a:r>
              <a:rPr lang="fr-FR" b="1" i="1" dirty="0" smtClean="0">
                <a:latin typeface="Calibri" pitchFamily="34" charset="0"/>
                <a:cs typeface="Calibri" pitchFamily="34" charset="0"/>
              </a:rPr>
              <a:t>réunion de lancement</a:t>
            </a:r>
            <a:r>
              <a:rPr lang="fr-FR" b="1" dirty="0">
                <a:latin typeface="Calibri" pitchFamily="34" charset="0"/>
                <a:cs typeface="Calibri" pitchFamily="34" charset="0"/>
              </a:rPr>
              <a:t/>
            </a:r>
            <a:br>
              <a:rPr lang="fr-FR" b="1" dirty="0">
                <a:latin typeface="Calibri" pitchFamily="34" charset="0"/>
                <a:cs typeface="Calibri" pitchFamily="34" charset="0"/>
              </a:rPr>
            </a:br>
            <a:endParaRPr lang="fr-FR" b="1" dirty="0">
              <a:latin typeface="Calibri" pitchFamily="34" charset="0"/>
              <a:cs typeface="Calibri" pitchFamily="34" charset="0"/>
            </a:endParaRPr>
          </a:p>
        </p:txBody>
      </p:sp>
      <p:sp>
        <p:nvSpPr>
          <p:cNvPr id="2051" name="Rectangle 3"/>
          <p:cNvSpPr>
            <a:spLocks noGrp="1" noChangeArrowheads="1"/>
          </p:cNvSpPr>
          <p:nvPr>
            <p:ph type="subTitle" idx="1"/>
          </p:nvPr>
        </p:nvSpPr>
        <p:spPr>
          <a:xfrm>
            <a:off x="1314450" y="4365104"/>
            <a:ext cx="6400800" cy="1752600"/>
          </a:xfrm>
        </p:spPr>
        <p:txBody>
          <a:bodyPr/>
          <a:lstStyle/>
          <a:p>
            <a:endParaRPr lang="fr-FR" b="1" dirty="0">
              <a:latin typeface="Calibri" pitchFamily="34" charset="0"/>
              <a:cs typeface="Calibri" pitchFamily="34" charset="0"/>
            </a:endParaRPr>
          </a:p>
          <a:p>
            <a:r>
              <a:rPr lang="fr-FR" b="1" dirty="0" smtClean="0">
                <a:latin typeface="Calibri" pitchFamily="34" charset="0"/>
                <a:cs typeface="Calibri" pitchFamily="34" charset="0"/>
              </a:rPr>
              <a:t>4 novembre </a:t>
            </a:r>
            <a:r>
              <a:rPr lang="fr-FR" b="1" dirty="0">
                <a:latin typeface="Calibri" pitchFamily="34" charset="0"/>
                <a:cs typeface="Calibri" pitchFamily="34" charset="0"/>
              </a:rPr>
              <a:t>2011</a:t>
            </a:r>
          </a:p>
        </p:txBody>
      </p:sp>
      <p:sp>
        <p:nvSpPr>
          <p:cNvPr id="2052" name="Line 5"/>
          <p:cNvSpPr>
            <a:spLocks noChangeShapeType="1"/>
          </p:cNvSpPr>
          <p:nvPr/>
        </p:nvSpPr>
        <p:spPr bwMode="auto">
          <a:xfrm>
            <a:off x="2857500" y="1524000"/>
            <a:ext cx="29718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53" name="Rectangle 6"/>
          <p:cNvSpPr>
            <a:spLocks noChangeArrowheads="1"/>
          </p:cNvSpPr>
          <p:nvPr/>
        </p:nvSpPr>
        <p:spPr bwMode="auto">
          <a:xfrm>
            <a:off x="3429000" y="495300"/>
            <a:ext cx="2171700" cy="9144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6500" dirty="0">
                <a:solidFill>
                  <a:schemeClr val="tx1">
                    <a:lumMod val="65000"/>
                    <a:lumOff val="35000"/>
                  </a:schemeClr>
                </a:solidFill>
                <a:latin typeface="Impact" pitchFamily="34" charset="0"/>
              </a:rPr>
              <a:t>MA</a:t>
            </a:r>
            <a:r>
              <a:rPr lang="fr-FR" sz="6500" dirty="0">
                <a:solidFill>
                  <a:srgbClr val="A4C407"/>
                </a:solidFill>
                <a:latin typeface="Impact" pitchFamily="34" charset="0"/>
              </a:rPr>
              <a:t>I</a:t>
            </a:r>
            <a:r>
              <a:rPr lang="fr-FR" sz="6500" dirty="0">
                <a:solidFill>
                  <a:schemeClr val="tx1">
                    <a:lumMod val="65000"/>
                    <a:lumOff val="35000"/>
                  </a:schemeClr>
                </a:solidFill>
                <a:latin typeface="Impact" pitchFamily="34" charset="0"/>
              </a:rPr>
              <a:t>A</a:t>
            </a:r>
          </a:p>
        </p:txBody>
      </p:sp>
      <p:sp>
        <p:nvSpPr>
          <p:cNvPr id="2054" name="Rectangle 3"/>
          <p:cNvSpPr>
            <a:spLocks noChangeArrowheads="1"/>
          </p:cNvSpPr>
          <p:nvPr/>
        </p:nvSpPr>
        <p:spPr bwMode="auto">
          <a:xfrm>
            <a:off x="2286000" y="838200"/>
            <a:ext cx="1257300" cy="5715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900" dirty="0">
                <a:solidFill>
                  <a:srgbClr val="A4C407"/>
                </a:solidFill>
                <a:latin typeface="Impact" pitchFamily="34" charset="0"/>
              </a:rPr>
              <a:t>Alzheimer </a:t>
            </a:r>
          </a:p>
          <a:p>
            <a:pPr algn="r" eaLnBrk="0" hangingPunct="0"/>
            <a:r>
              <a:rPr lang="fr-FR" sz="900" dirty="0">
                <a:solidFill>
                  <a:srgbClr val="A4C407"/>
                </a:solidFill>
                <a:latin typeface="Impact" pitchFamily="34" charset="0"/>
              </a:rPr>
              <a:t>et perte </a:t>
            </a:r>
          </a:p>
          <a:p>
            <a:pPr algn="r" eaLnBrk="0" hangingPunct="0"/>
            <a:r>
              <a:rPr lang="fr-FR" sz="900" dirty="0">
                <a:solidFill>
                  <a:srgbClr val="A4C407"/>
                </a:solidFill>
                <a:latin typeface="Impact" pitchFamily="34" charset="0"/>
              </a:rPr>
              <a:t>d’autonomie </a:t>
            </a:r>
          </a:p>
        </p:txBody>
      </p:sp>
      <p:sp>
        <p:nvSpPr>
          <p:cNvPr id="2055" name="Rectangle 3"/>
          <p:cNvSpPr>
            <a:spLocks noChangeArrowheads="1"/>
          </p:cNvSpPr>
          <p:nvPr/>
        </p:nvSpPr>
        <p:spPr bwMode="auto">
          <a:xfrm>
            <a:off x="5143500" y="838200"/>
            <a:ext cx="1371600" cy="914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900" dirty="0">
                <a:solidFill>
                  <a:srgbClr val="A4C407"/>
                </a:solidFill>
                <a:latin typeface="Impact" pitchFamily="34" charset="0"/>
              </a:rPr>
              <a:t>20 communes</a:t>
            </a:r>
          </a:p>
          <a:p>
            <a:pPr eaLnBrk="0" hangingPunct="0"/>
            <a:r>
              <a:rPr lang="fr-FR" sz="900" dirty="0">
                <a:solidFill>
                  <a:srgbClr val="A4C407"/>
                </a:solidFill>
                <a:latin typeface="Impact" pitchFamily="34" charset="0"/>
              </a:rPr>
              <a:t> au nord de la </a:t>
            </a:r>
          </a:p>
          <a:p>
            <a:pPr eaLnBrk="0" hangingPunct="0"/>
            <a:r>
              <a:rPr lang="fr-FR" sz="900" dirty="0">
                <a:solidFill>
                  <a:srgbClr val="A4C407"/>
                </a:solidFill>
                <a:latin typeface="Impact" pitchFamily="34" charset="0"/>
              </a:rPr>
              <a:t>  Seine Saint Denis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2613248"/>
            <a:ext cx="7525072" cy="3048000"/>
          </a:xfrm>
        </p:spPr>
        <p:txBody>
          <a:bodyPr/>
          <a:lstStyle/>
          <a:p>
            <a:pPr algn="l"/>
            <a:r>
              <a:rPr lang="fr-FR" sz="3600" b="1" dirty="0">
                <a:latin typeface="Calibri" pitchFamily="34" charset="0"/>
                <a:cs typeface="Calibri" pitchFamily="34" charset="0"/>
              </a:rPr>
              <a:t>- Plan Alzheimer, mesure 4</a:t>
            </a:r>
            <a:br>
              <a:rPr lang="fr-FR" sz="3600" b="1" dirty="0">
                <a:latin typeface="Calibri" pitchFamily="34" charset="0"/>
                <a:cs typeface="Calibri" pitchFamily="34" charset="0"/>
              </a:rPr>
            </a:br>
            <a:r>
              <a:rPr lang="fr-FR" sz="3600" b="1" dirty="0">
                <a:latin typeface="Calibri" pitchFamily="34" charset="0"/>
                <a:cs typeface="Calibri" pitchFamily="34" charset="0"/>
              </a:rPr>
              <a:t>- Equipe Projet </a:t>
            </a:r>
            <a:r>
              <a:rPr lang="fr-FR" sz="3600" b="1" dirty="0" smtClean="0">
                <a:latin typeface="Calibri" pitchFamily="34" charset="0"/>
                <a:cs typeface="Calibri" pitchFamily="34" charset="0"/>
              </a:rPr>
              <a:t>Nationale</a:t>
            </a:r>
            <a:r>
              <a:rPr lang="fr-FR" sz="3600" b="1" dirty="0">
                <a:latin typeface="Calibri" pitchFamily="34" charset="0"/>
                <a:cs typeface="Calibri" pitchFamily="34" charset="0"/>
              </a:rPr>
              <a:t/>
            </a:r>
            <a:br>
              <a:rPr lang="fr-FR" sz="3600" b="1" dirty="0">
                <a:latin typeface="Calibri" pitchFamily="34" charset="0"/>
                <a:cs typeface="Calibri" pitchFamily="34" charset="0"/>
              </a:rPr>
            </a:br>
            <a:r>
              <a:rPr lang="fr-FR" sz="3600" b="1" dirty="0">
                <a:latin typeface="Calibri" pitchFamily="34" charset="0"/>
                <a:cs typeface="Calibri" pitchFamily="34" charset="0"/>
              </a:rPr>
              <a:t>- cahier des charges</a:t>
            </a:r>
            <a:br>
              <a:rPr lang="fr-FR" sz="3600" b="1" dirty="0">
                <a:latin typeface="Calibri" pitchFamily="34" charset="0"/>
                <a:cs typeface="Calibri" pitchFamily="34" charset="0"/>
              </a:rPr>
            </a:br>
            <a:r>
              <a:rPr lang="fr-FR" sz="3600" b="1" dirty="0">
                <a:latin typeface="Calibri" pitchFamily="34" charset="0"/>
                <a:cs typeface="Calibri" pitchFamily="34" charset="0"/>
              </a:rPr>
              <a:t>- </a:t>
            </a:r>
            <a:r>
              <a:rPr lang="fr-FR" sz="3600" b="1" dirty="0" smtClean="0">
                <a:latin typeface="Calibri" pitchFamily="34" charset="0"/>
                <a:cs typeface="Calibri" pitchFamily="34" charset="0"/>
              </a:rPr>
              <a:t>formation nationale des pilotes, </a:t>
            </a:r>
            <a:br>
              <a:rPr lang="fr-FR" sz="3600" b="1" dirty="0" smtClean="0">
                <a:latin typeface="Calibri" pitchFamily="34" charset="0"/>
                <a:cs typeface="Calibri" pitchFamily="34" charset="0"/>
              </a:rPr>
            </a:br>
            <a:r>
              <a:rPr lang="fr-FR" sz="3600" b="1" dirty="0">
                <a:latin typeface="Calibri" pitchFamily="34" charset="0"/>
                <a:cs typeface="Calibri" pitchFamily="34" charset="0"/>
              </a:rPr>
              <a:t> </a:t>
            </a:r>
            <a:r>
              <a:rPr lang="fr-FR" sz="3600" b="1" dirty="0" smtClean="0">
                <a:latin typeface="Calibri" pitchFamily="34" charset="0"/>
                <a:cs typeface="Calibri" pitchFamily="34" charset="0"/>
              </a:rPr>
              <a:t> porteurs et référents Alzheimer ARS</a:t>
            </a:r>
            <a:br>
              <a:rPr lang="fr-FR" sz="3600" b="1" dirty="0" smtClean="0">
                <a:latin typeface="Calibri" pitchFamily="34" charset="0"/>
                <a:cs typeface="Calibri" pitchFamily="34" charset="0"/>
              </a:rPr>
            </a:br>
            <a:r>
              <a:rPr lang="fr-FR" sz="3600" b="1" dirty="0" smtClean="0">
                <a:latin typeface="Calibri" pitchFamily="34" charset="0"/>
                <a:cs typeface="Calibri" pitchFamily="34" charset="0"/>
              </a:rPr>
              <a:t>- appel à candidatures</a:t>
            </a:r>
            <a:r>
              <a:rPr lang="fr-FR" sz="3600" b="1" dirty="0">
                <a:latin typeface="Calibri" pitchFamily="34" charset="0"/>
                <a:cs typeface="Calibri" pitchFamily="34" charset="0"/>
              </a:rPr>
              <a:t/>
            </a:r>
            <a:br>
              <a:rPr lang="fr-FR" sz="3600" b="1" dirty="0">
                <a:latin typeface="Calibri" pitchFamily="34" charset="0"/>
                <a:cs typeface="Calibri" pitchFamily="34" charset="0"/>
              </a:rPr>
            </a:br>
            <a:endParaRPr lang="fr-FR" sz="3600" b="1" dirty="0">
              <a:latin typeface="Calibri" pitchFamily="34" charset="0"/>
              <a:cs typeface="Calibri" pitchFamily="34" charset="0"/>
            </a:endParaRPr>
          </a:p>
        </p:txBody>
      </p:sp>
      <p:sp>
        <p:nvSpPr>
          <p:cNvPr id="3076"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077"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3078"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3079"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
        <p:nvSpPr>
          <p:cNvPr id="3083" name="Rectangle 11"/>
          <p:cNvSpPr>
            <a:spLocks noGrp="1" noChangeArrowheads="1"/>
          </p:cNvSpPr>
          <p:nvPr>
            <p:ph type="subTitle" idx="1"/>
          </p:nvPr>
        </p:nvSpPr>
        <p:spPr>
          <a:xfrm>
            <a:off x="1219200" y="914400"/>
            <a:ext cx="6400800" cy="762000"/>
          </a:xfrm>
          <a:noFill/>
          <a:ln/>
        </p:spPr>
        <p:txBody>
          <a:bodyPr/>
          <a:lstStyle/>
          <a:p>
            <a:r>
              <a:rPr lang="fr-FR" sz="4800" kern="1200" dirty="0">
                <a:solidFill>
                  <a:srgbClr val="A4C407"/>
                </a:solidFill>
                <a:latin typeface="Impact" pitchFamily="34" charset="0"/>
              </a:rPr>
              <a:t>UN CADRE NATIONAL</a:t>
            </a:r>
          </a:p>
          <a:p>
            <a:endParaRPr lang="fr-FR" sz="4800" b="1"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295400" y="2133600"/>
            <a:ext cx="7239000" cy="3048000"/>
          </a:xfrm>
        </p:spPr>
        <p:txBody>
          <a:bodyPr/>
          <a:lstStyle/>
          <a:p>
            <a:pPr algn="l"/>
            <a:r>
              <a:rPr lang="fr-FR" sz="3600" b="1" dirty="0">
                <a:latin typeface="Calibri" pitchFamily="34" charset="0"/>
                <a:cs typeface="Calibri" pitchFamily="34" charset="0"/>
              </a:rPr>
              <a:t>- </a:t>
            </a:r>
            <a:r>
              <a:rPr lang="fr-FR" sz="3600" b="1" dirty="0" smtClean="0">
                <a:latin typeface="Calibri" pitchFamily="34" charset="0"/>
                <a:cs typeface="Calibri" pitchFamily="34" charset="0"/>
              </a:rPr>
              <a:t>réseau </a:t>
            </a:r>
            <a:r>
              <a:rPr lang="fr-FR" sz="3600" b="1" dirty="0" err="1" smtClean="0">
                <a:latin typeface="Calibri" pitchFamily="34" charset="0"/>
                <a:cs typeface="Calibri" pitchFamily="34" charset="0"/>
              </a:rPr>
              <a:t>équip’âge</a:t>
            </a:r>
            <a:r>
              <a:rPr lang="fr-FR" sz="3600" b="1" dirty="0" smtClean="0">
                <a:latin typeface="Calibri" pitchFamily="34" charset="0"/>
                <a:cs typeface="Calibri" pitchFamily="34" charset="0"/>
              </a:rPr>
              <a:t/>
            </a:r>
            <a:br>
              <a:rPr lang="fr-FR" sz="3600" b="1" dirty="0" smtClean="0">
                <a:latin typeface="Calibri" pitchFamily="34" charset="0"/>
                <a:cs typeface="Calibri" pitchFamily="34" charset="0"/>
              </a:rPr>
            </a:br>
            <a:r>
              <a:rPr lang="fr-FR" sz="3600" b="1" dirty="0">
                <a:latin typeface="Calibri" pitchFamily="34" charset="0"/>
                <a:cs typeface="Calibri" pitchFamily="34" charset="0"/>
              </a:rPr>
              <a:t>- hébergement</a:t>
            </a:r>
            <a:br>
              <a:rPr lang="fr-FR" sz="3600" b="1" dirty="0">
                <a:latin typeface="Calibri" pitchFamily="34" charset="0"/>
                <a:cs typeface="Calibri" pitchFamily="34" charset="0"/>
              </a:rPr>
            </a:br>
            <a:r>
              <a:rPr lang="fr-FR" sz="3600" b="1" dirty="0">
                <a:latin typeface="Calibri" pitchFamily="34" charset="0"/>
                <a:cs typeface="Calibri" pitchFamily="34" charset="0"/>
              </a:rPr>
              <a:t>- </a:t>
            </a:r>
            <a:r>
              <a:rPr lang="fr-FR" sz="3600" b="1" dirty="0" smtClean="0">
                <a:latin typeface="Calibri" pitchFamily="34" charset="0"/>
                <a:cs typeface="Calibri" pitchFamily="34" charset="0"/>
              </a:rPr>
              <a:t>portage juridique</a:t>
            </a:r>
            <a:br>
              <a:rPr lang="fr-FR" sz="3600" b="1" dirty="0" smtClean="0">
                <a:latin typeface="Calibri" pitchFamily="34" charset="0"/>
                <a:cs typeface="Calibri" pitchFamily="34" charset="0"/>
              </a:rPr>
            </a:br>
            <a:r>
              <a:rPr lang="fr-FR" sz="3600" b="1" dirty="0" smtClean="0">
                <a:latin typeface="Calibri" pitchFamily="34" charset="0"/>
                <a:cs typeface="Calibri" pitchFamily="34" charset="0"/>
              </a:rPr>
              <a:t>- recrutement</a:t>
            </a:r>
            <a:br>
              <a:rPr lang="fr-FR" sz="3600" b="1" dirty="0" smtClean="0">
                <a:latin typeface="Calibri" pitchFamily="34" charset="0"/>
                <a:cs typeface="Calibri" pitchFamily="34" charset="0"/>
              </a:rPr>
            </a:br>
            <a:r>
              <a:rPr lang="fr-FR" sz="3600" b="1" dirty="0" smtClean="0">
                <a:latin typeface="Calibri" pitchFamily="34" charset="0"/>
                <a:cs typeface="Calibri" pitchFamily="34" charset="0"/>
              </a:rPr>
              <a:t>- territoire</a:t>
            </a:r>
            <a:r>
              <a:rPr lang="fr-FR" sz="3600" b="1" dirty="0">
                <a:latin typeface="Calibri" pitchFamily="34" charset="0"/>
                <a:cs typeface="Calibri" pitchFamily="34" charset="0"/>
              </a:rPr>
              <a:t/>
            </a:r>
            <a:br>
              <a:rPr lang="fr-FR" sz="3600" b="1" dirty="0">
                <a:latin typeface="Calibri" pitchFamily="34" charset="0"/>
                <a:cs typeface="Calibri" pitchFamily="34" charset="0"/>
              </a:rPr>
            </a:br>
            <a:endParaRPr lang="fr-FR" sz="3600" b="1" dirty="0">
              <a:latin typeface="Calibri" pitchFamily="34" charset="0"/>
              <a:cs typeface="Calibri" pitchFamily="34" charset="0"/>
            </a:endParaRPr>
          </a:p>
        </p:txBody>
      </p:sp>
      <p:sp>
        <p:nvSpPr>
          <p:cNvPr id="6151" name="Rectangle 7"/>
          <p:cNvSpPr>
            <a:spLocks noGrp="1" noChangeArrowheads="1"/>
          </p:cNvSpPr>
          <p:nvPr>
            <p:ph type="subTitle" idx="1"/>
          </p:nvPr>
        </p:nvSpPr>
        <p:spPr>
          <a:xfrm>
            <a:off x="1219200" y="914400"/>
            <a:ext cx="6400800" cy="762000"/>
          </a:xfrm>
          <a:noFill/>
          <a:ln/>
        </p:spPr>
        <p:txBody>
          <a:bodyPr/>
          <a:lstStyle/>
          <a:p>
            <a:r>
              <a:rPr lang="fr-FR" sz="4800" kern="1200" dirty="0" smtClean="0">
                <a:solidFill>
                  <a:srgbClr val="A4C407"/>
                </a:solidFill>
                <a:latin typeface="Impact" pitchFamily="34" charset="0"/>
              </a:rPr>
              <a:t>UN PORTEUR LOCAL</a:t>
            </a:r>
            <a:endParaRPr lang="fr-FR" sz="4800" kern="1200" dirty="0">
              <a:solidFill>
                <a:srgbClr val="A4C407"/>
              </a:solidFill>
              <a:latin typeface="Impact" pitchFamily="34" charset="0"/>
            </a:endParaRPr>
          </a:p>
          <a:p>
            <a:endParaRPr lang="fr-FR" b="1" dirty="0">
              <a:latin typeface="Arial" charset="0"/>
            </a:endParaRPr>
          </a:p>
        </p:txBody>
      </p:sp>
      <p:sp>
        <p:nvSpPr>
          <p:cNvPr id="8"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0"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1"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3"/>
          <p:cNvSpPr txBox="1">
            <a:spLocks noChangeArrowheads="1"/>
          </p:cNvSpPr>
          <p:nvPr/>
        </p:nvSpPr>
        <p:spPr bwMode="auto">
          <a:xfrm>
            <a:off x="2286000" y="685800"/>
            <a:ext cx="4983163" cy="4800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pPr eaLnBrk="0" hangingPunct="0"/>
            <a:endParaRPr lang="fr-FR" sz="1200"/>
          </a:p>
        </p:txBody>
      </p:sp>
      <p:pic>
        <p:nvPicPr>
          <p:cNvPr id="1026" name="Picture 2" descr="C:\Users\EQUIP'AGE MAIA\Pictures\Carte équip'â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836712"/>
            <a:ext cx="5899355" cy="4947825"/>
          </a:xfrm>
          <a:prstGeom prst="rect">
            <a:avLst/>
          </a:prstGeom>
          <a:noFill/>
          <a:extLst>
            <a:ext uri="{909E8E84-426E-40DD-AFC4-6F175D3DCCD1}">
              <a14:hiddenFill xmlns:a14="http://schemas.microsoft.com/office/drawing/2010/main">
                <a:solidFill>
                  <a:srgbClr val="FFFFFF"/>
                </a:solidFill>
              </a14:hiddenFill>
            </a:ext>
          </a:extLst>
        </p:spPr>
      </p:pic>
      <p:sp>
        <p:nvSpPr>
          <p:cNvPr id="8"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4"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5"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219200" y="1981200"/>
            <a:ext cx="7025208" cy="3048000"/>
          </a:xfrm>
        </p:spPr>
        <p:txBody>
          <a:bodyPr/>
          <a:lstStyle/>
          <a:p>
            <a:pPr marL="92075" indent="-92075" algn="l"/>
            <a:r>
              <a:rPr lang="fr-FR" sz="3000" b="1" dirty="0" smtClean="0">
                <a:latin typeface="Calibri" pitchFamily="34" charset="0"/>
                <a:cs typeface="Calibri" pitchFamily="34" charset="0"/>
              </a:rPr>
              <a:t>ORIENTATION : </a:t>
            </a:r>
            <a:r>
              <a:rPr lang="fr-FR" sz="3000" b="1" dirty="0">
                <a:latin typeface="Calibri" pitchFamily="34" charset="0"/>
                <a:cs typeface="Calibri" pitchFamily="34" charset="0"/>
              </a:rPr>
              <a:t>guichet </a:t>
            </a:r>
            <a:r>
              <a:rPr lang="fr-FR" sz="3000" b="1" dirty="0" smtClean="0">
                <a:latin typeface="Calibri" pitchFamily="34" charset="0"/>
                <a:cs typeface="Calibri" pitchFamily="34" charset="0"/>
              </a:rPr>
              <a:t>intégré</a:t>
            </a:r>
            <a:br>
              <a:rPr lang="fr-FR" sz="3000" b="1" dirty="0" smtClean="0">
                <a:latin typeface="Calibri" pitchFamily="34" charset="0"/>
                <a:cs typeface="Calibri" pitchFamily="34" charset="0"/>
              </a:rPr>
            </a:br>
            <a:r>
              <a:rPr lang="fr-FR" sz="3000" b="1" dirty="0">
                <a:latin typeface="Calibri" pitchFamily="34" charset="0"/>
                <a:cs typeface="Calibri" pitchFamily="34" charset="0"/>
              </a:rPr>
              <a:t/>
            </a:r>
            <a:br>
              <a:rPr lang="fr-FR" sz="3000" b="1" dirty="0">
                <a:latin typeface="Calibri" pitchFamily="34" charset="0"/>
                <a:cs typeface="Calibri" pitchFamily="34" charset="0"/>
              </a:rPr>
            </a:br>
            <a:r>
              <a:rPr lang="fr-FR" sz="3000" b="1" dirty="0" smtClean="0">
                <a:latin typeface="Calibri" pitchFamily="34" charset="0"/>
                <a:cs typeface="Calibri" pitchFamily="34" charset="0"/>
              </a:rPr>
              <a:t>ARTICULATION : outils, pratiques, </a:t>
            </a:r>
            <a:br>
              <a:rPr lang="fr-FR" sz="3000" b="1" dirty="0" smtClean="0">
                <a:latin typeface="Calibri" pitchFamily="34" charset="0"/>
                <a:cs typeface="Calibri" pitchFamily="34" charset="0"/>
              </a:rPr>
            </a:br>
            <a:r>
              <a:rPr lang="fr-FR" sz="3000" b="1" dirty="0">
                <a:latin typeface="Calibri" pitchFamily="34" charset="0"/>
                <a:cs typeface="Calibri" pitchFamily="34" charset="0"/>
              </a:rPr>
              <a:t>	</a:t>
            </a:r>
            <a:r>
              <a:rPr lang="fr-FR" sz="3000" b="1" dirty="0" smtClean="0">
                <a:latin typeface="Calibri" pitchFamily="34" charset="0"/>
                <a:cs typeface="Calibri" pitchFamily="34" charset="0"/>
              </a:rPr>
              <a:t>		approches</a:t>
            </a:r>
            <a:r>
              <a:rPr lang="fr-FR" sz="3000" b="1" dirty="0">
                <a:latin typeface="Calibri" pitchFamily="34" charset="0"/>
                <a:cs typeface="Calibri" pitchFamily="34" charset="0"/>
              </a:rPr>
              <a:t>, </a:t>
            </a:r>
            <a:r>
              <a:rPr lang="fr-FR" sz="3000" b="1" dirty="0" smtClean="0">
                <a:latin typeface="Calibri" pitchFamily="34" charset="0"/>
                <a:cs typeface="Calibri" pitchFamily="34" charset="0"/>
              </a:rPr>
              <a:t>responsabilité </a:t>
            </a:r>
            <a:br>
              <a:rPr lang="fr-FR" sz="3000" b="1" dirty="0" smtClean="0">
                <a:latin typeface="Calibri" pitchFamily="34" charset="0"/>
                <a:cs typeface="Calibri" pitchFamily="34" charset="0"/>
              </a:rPr>
            </a:br>
            <a:r>
              <a:rPr lang="fr-FR" sz="3000" b="1" dirty="0">
                <a:latin typeface="Calibri" pitchFamily="34" charset="0"/>
                <a:cs typeface="Calibri" pitchFamily="34" charset="0"/>
              </a:rPr>
              <a:t>	</a:t>
            </a:r>
            <a:r>
              <a:rPr lang="fr-FR" sz="3000" b="1" dirty="0" smtClean="0">
                <a:latin typeface="Calibri" pitchFamily="34" charset="0"/>
                <a:cs typeface="Calibri" pitchFamily="34" charset="0"/>
              </a:rPr>
              <a:t>		communes</a:t>
            </a:r>
            <a:endParaRPr lang="fr-FR" sz="3000" b="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914400"/>
            <a:ext cx="8001000" cy="762000"/>
          </a:xfrm>
          <a:noFill/>
          <a:ln/>
        </p:spPr>
        <p:txBody>
          <a:bodyPr/>
          <a:lstStyle/>
          <a:p>
            <a:r>
              <a:rPr lang="fr-FR" sz="4800" kern="1200" dirty="0">
                <a:solidFill>
                  <a:srgbClr val="A4C407"/>
                </a:solidFill>
                <a:latin typeface="Impact" pitchFamily="34" charset="0"/>
              </a:rPr>
              <a:t>2 PRINCIPAUX OBJECTIFS</a:t>
            </a:r>
          </a:p>
          <a:p>
            <a:endParaRPr lang="fr-FR" b="1" dirty="0">
              <a:latin typeface="Arial" charset="0"/>
            </a:endParaRPr>
          </a:p>
        </p:txBody>
      </p:sp>
      <p:sp>
        <p:nvSpPr>
          <p:cNvPr id="12"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4"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5"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subTitle" idx="1"/>
          </p:nvPr>
        </p:nvSpPr>
        <p:spPr>
          <a:xfrm>
            <a:off x="457200" y="620688"/>
            <a:ext cx="8001000" cy="762000"/>
          </a:xfrm>
          <a:noFill/>
          <a:ln/>
        </p:spPr>
        <p:txBody>
          <a:bodyPr/>
          <a:lstStyle/>
          <a:p>
            <a:r>
              <a:rPr lang="fr-FR" sz="4800" kern="1200" dirty="0" smtClean="0">
                <a:solidFill>
                  <a:srgbClr val="A4C407"/>
                </a:solidFill>
                <a:latin typeface="Impact" pitchFamily="34" charset="0"/>
              </a:rPr>
              <a:t>L’OFFRE DE SOINS ET D’AIDES</a:t>
            </a:r>
            <a:endParaRPr lang="fr-FR" sz="3600" kern="1200" dirty="0">
              <a:solidFill>
                <a:srgbClr val="A4C407"/>
              </a:solidFill>
              <a:latin typeface="Impact" pitchFamily="34" charset="0"/>
            </a:endParaRPr>
          </a:p>
        </p:txBody>
      </p:sp>
      <p:sp>
        <p:nvSpPr>
          <p:cNvPr id="9227" name="Rectangle 11"/>
          <p:cNvSpPr>
            <a:spLocks noChangeArrowheads="1"/>
          </p:cNvSpPr>
          <p:nvPr/>
        </p:nvSpPr>
        <p:spPr bwMode="auto">
          <a:xfrm>
            <a:off x="3233738" y="222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2" name="ZoneTexte 1"/>
          <p:cNvSpPr txBox="1"/>
          <p:nvPr/>
        </p:nvSpPr>
        <p:spPr>
          <a:xfrm>
            <a:off x="3758580" y="1897668"/>
            <a:ext cx="885428" cy="523220"/>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Services sociaux</a:t>
            </a:r>
            <a:endParaRPr lang="fr-FR" sz="1400" dirty="0">
              <a:solidFill>
                <a:schemeClr val="bg1"/>
              </a:solidFill>
              <a:latin typeface="Calibri" pitchFamily="34" charset="0"/>
              <a:cs typeface="Calibri" pitchFamily="34" charset="0"/>
            </a:endParaRPr>
          </a:p>
        </p:txBody>
      </p:sp>
      <p:sp>
        <p:nvSpPr>
          <p:cNvPr id="12" name="ZoneTexte 11"/>
          <p:cNvSpPr txBox="1"/>
          <p:nvPr/>
        </p:nvSpPr>
        <p:spPr>
          <a:xfrm>
            <a:off x="3796680" y="5157192"/>
            <a:ext cx="609600" cy="307777"/>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HAD</a:t>
            </a:r>
            <a:endParaRPr lang="fr-FR" sz="1400" dirty="0">
              <a:solidFill>
                <a:schemeClr val="bg1"/>
              </a:solidFill>
              <a:latin typeface="Calibri" pitchFamily="34" charset="0"/>
              <a:cs typeface="Calibri"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421" y="1523657"/>
            <a:ext cx="6299745" cy="478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8"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9"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Line 5"/>
          <p:cNvSpPr>
            <a:spLocks noChangeShapeType="1"/>
          </p:cNvSpPr>
          <p:nvPr/>
        </p:nvSpPr>
        <p:spPr bwMode="auto">
          <a:xfrm>
            <a:off x="3352800" y="6172200"/>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9220"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a:latin typeface="Impact" pitchFamily="34" charset="0"/>
              </a:rPr>
              <a:t>MA</a:t>
            </a:r>
            <a:r>
              <a:rPr lang="fr-FR" sz="3200">
                <a:solidFill>
                  <a:srgbClr val="A4C407"/>
                </a:solidFill>
                <a:latin typeface="Impact" pitchFamily="34" charset="0"/>
              </a:rPr>
              <a:t>I</a:t>
            </a:r>
            <a:r>
              <a:rPr lang="fr-FR" sz="3200">
                <a:latin typeface="Impact" pitchFamily="34" charset="0"/>
              </a:rPr>
              <a:t>A</a:t>
            </a:r>
          </a:p>
        </p:txBody>
      </p:sp>
      <p:sp>
        <p:nvSpPr>
          <p:cNvPr id="9221" name="Rectangle 3"/>
          <p:cNvSpPr>
            <a:spLocks noChangeArrowheads="1"/>
          </p:cNvSpPr>
          <p:nvPr/>
        </p:nvSpPr>
        <p:spPr bwMode="auto">
          <a:xfrm>
            <a:off x="3124200" y="6248400"/>
            <a:ext cx="952500" cy="5715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900">
                <a:latin typeface="Impact" pitchFamily="34" charset="0"/>
              </a:rPr>
              <a:t>Alzheimer </a:t>
            </a:r>
          </a:p>
          <a:p>
            <a:pPr algn="r" eaLnBrk="0" hangingPunct="0"/>
            <a:r>
              <a:rPr lang="fr-FR" sz="900">
                <a:latin typeface="Impact" pitchFamily="34" charset="0"/>
              </a:rPr>
              <a:t>et perte </a:t>
            </a:r>
          </a:p>
          <a:p>
            <a:pPr algn="r" eaLnBrk="0" hangingPunct="0"/>
            <a:r>
              <a:rPr lang="fr-FR" sz="900">
                <a:latin typeface="Impact" pitchFamily="34" charset="0"/>
              </a:rPr>
              <a:t>d’autonomie </a:t>
            </a:r>
          </a:p>
        </p:txBody>
      </p:sp>
      <p:sp>
        <p:nvSpPr>
          <p:cNvPr id="9222" name="Rectangle 3"/>
          <p:cNvSpPr>
            <a:spLocks noChangeArrowheads="1"/>
          </p:cNvSpPr>
          <p:nvPr/>
        </p:nvSpPr>
        <p:spPr bwMode="auto">
          <a:xfrm>
            <a:off x="4838700" y="6248400"/>
            <a:ext cx="1104900" cy="6096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900">
                <a:latin typeface="Impact" pitchFamily="34" charset="0"/>
              </a:rPr>
              <a:t>20 communes</a:t>
            </a:r>
          </a:p>
          <a:p>
            <a:pPr eaLnBrk="0" hangingPunct="0"/>
            <a:r>
              <a:rPr lang="fr-FR" sz="900">
                <a:latin typeface="Impact" pitchFamily="34" charset="0"/>
              </a:rPr>
              <a:t> au nord de la </a:t>
            </a:r>
          </a:p>
          <a:p>
            <a:pPr eaLnBrk="0" hangingPunct="0"/>
            <a:r>
              <a:rPr lang="fr-FR" sz="900">
                <a:latin typeface="Impact" pitchFamily="34" charset="0"/>
              </a:rPr>
              <a:t>  Seine Saint Denis </a:t>
            </a:r>
          </a:p>
        </p:txBody>
      </p:sp>
      <p:sp>
        <p:nvSpPr>
          <p:cNvPr id="9223" name="Rectangle 7"/>
          <p:cNvSpPr>
            <a:spLocks noGrp="1" noChangeArrowheads="1"/>
          </p:cNvSpPr>
          <p:nvPr>
            <p:ph type="subTitle" idx="1"/>
          </p:nvPr>
        </p:nvSpPr>
        <p:spPr>
          <a:xfrm>
            <a:off x="457200" y="620688"/>
            <a:ext cx="8001000" cy="762000"/>
          </a:xfrm>
          <a:noFill/>
          <a:ln/>
        </p:spPr>
        <p:txBody>
          <a:bodyPr/>
          <a:lstStyle/>
          <a:p>
            <a:r>
              <a:rPr lang="fr-FR" sz="4800" kern="1200" dirty="0" smtClean="0">
                <a:solidFill>
                  <a:srgbClr val="A4C407"/>
                </a:solidFill>
                <a:latin typeface="Impact" pitchFamily="34" charset="0"/>
              </a:rPr>
              <a:t>RESULTAT ATTENDU</a:t>
            </a:r>
            <a:endParaRPr lang="fr-FR" sz="4800" kern="1200" dirty="0">
              <a:solidFill>
                <a:srgbClr val="A4C407"/>
              </a:solidFill>
              <a:latin typeface="Impact" pitchFamily="34" charset="0"/>
            </a:endParaRPr>
          </a:p>
        </p:txBody>
      </p:sp>
      <p:sp>
        <p:nvSpPr>
          <p:cNvPr id="9227" name="Rectangle 11"/>
          <p:cNvSpPr>
            <a:spLocks noChangeArrowheads="1"/>
          </p:cNvSpPr>
          <p:nvPr/>
        </p:nvSpPr>
        <p:spPr bwMode="auto">
          <a:xfrm>
            <a:off x="3233738" y="2224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r-FR"/>
          </a:p>
        </p:txBody>
      </p:sp>
      <p:sp>
        <p:nvSpPr>
          <p:cNvPr id="12" name="ZoneTexte 11"/>
          <p:cNvSpPr txBox="1"/>
          <p:nvPr/>
        </p:nvSpPr>
        <p:spPr>
          <a:xfrm>
            <a:off x="3491880" y="3697287"/>
            <a:ext cx="609600" cy="307777"/>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HAD</a:t>
            </a:r>
            <a:endParaRPr lang="fr-FR" sz="1400" dirty="0">
              <a:solidFill>
                <a:schemeClr val="bg1"/>
              </a:solidFill>
              <a:latin typeface="Calibri" pitchFamily="34" charset="0"/>
              <a:cs typeface="Calibri"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7090" y="1096458"/>
            <a:ext cx="15121680" cy="610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ZoneTexte 12"/>
          <p:cNvSpPr txBox="1"/>
          <p:nvPr/>
        </p:nvSpPr>
        <p:spPr>
          <a:xfrm>
            <a:off x="2606452" y="2905780"/>
            <a:ext cx="885428" cy="523220"/>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services sociaux</a:t>
            </a:r>
            <a:endParaRPr lang="fr-FR" sz="1400" dirty="0">
              <a:solidFill>
                <a:schemeClr val="bg1"/>
              </a:solidFill>
              <a:latin typeface="Calibri" pitchFamily="34" charset="0"/>
              <a:cs typeface="Calibri" pitchFamily="34" charset="0"/>
            </a:endParaRPr>
          </a:p>
        </p:txBody>
      </p:sp>
      <p:sp>
        <p:nvSpPr>
          <p:cNvPr id="14" name="ZoneTexte 13"/>
          <p:cNvSpPr txBox="1"/>
          <p:nvPr/>
        </p:nvSpPr>
        <p:spPr>
          <a:xfrm>
            <a:off x="3242320" y="3740038"/>
            <a:ext cx="609600" cy="307777"/>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HAD</a:t>
            </a:r>
            <a:endParaRPr lang="fr-FR" sz="1400" dirty="0">
              <a:solidFill>
                <a:schemeClr val="bg1"/>
              </a:solidFill>
              <a:latin typeface="Calibri" pitchFamily="34" charset="0"/>
              <a:cs typeface="Calibri" pitchFamily="34" charset="0"/>
            </a:endParaRPr>
          </a:p>
        </p:txBody>
      </p:sp>
      <p:sp>
        <p:nvSpPr>
          <p:cNvPr id="15" name="ZoneTexte 14"/>
          <p:cNvSpPr txBox="1"/>
          <p:nvPr/>
        </p:nvSpPr>
        <p:spPr>
          <a:xfrm>
            <a:off x="4902324" y="3633896"/>
            <a:ext cx="1037828" cy="523220"/>
          </a:xfrm>
          <a:prstGeom prst="rect">
            <a:avLst/>
          </a:prstGeom>
          <a:noFill/>
        </p:spPr>
        <p:txBody>
          <a:bodyPr wrap="square" rtlCol="0">
            <a:spAutoFit/>
          </a:bodyPr>
          <a:lstStyle/>
          <a:p>
            <a:pPr algn="ctr"/>
            <a:r>
              <a:rPr lang="fr-FR" sz="1400" dirty="0" smtClean="0">
                <a:solidFill>
                  <a:schemeClr val="bg1"/>
                </a:solidFill>
                <a:latin typeface="Calibri" pitchFamily="34" charset="0"/>
                <a:cs typeface="Calibri" pitchFamily="34" charset="0"/>
              </a:rPr>
              <a:t>structures répit</a:t>
            </a:r>
            <a:endParaRPr lang="fr-FR" sz="1400" dirty="0">
              <a:solidFill>
                <a:schemeClr val="bg1"/>
              </a:solidFill>
              <a:latin typeface="Calibri" pitchFamily="34" charset="0"/>
              <a:cs typeface="Calibri" pitchFamily="34" charset="0"/>
            </a:endParaRPr>
          </a:p>
        </p:txBody>
      </p:sp>
      <p:sp>
        <p:nvSpPr>
          <p:cNvPr id="16" name="ZoneTexte 15"/>
          <p:cNvSpPr txBox="1"/>
          <p:nvPr/>
        </p:nvSpPr>
        <p:spPr>
          <a:xfrm>
            <a:off x="3657600" y="4509120"/>
            <a:ext cx="609600" cy="307777"/>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APA</a:t>
            </a:r>
            <a:endParaRPr lang="fr-FR" sz="1400" dirty="0">
              <a:solidFill>
                <a:schemeClr val="bg1"/>
              </a:solidFill>
              <a:latin typeface="Calibri" pitchFamily="34" charset="0"/>
              <a:cs typeface="Calibri" pitchFamily="34" charset="0"/>
            </a:endParaRPr>
          </a:p>
        </p:txBody>
      </p:sp>
      <p:sp>
        <p:nvSpPr>
          <p:cNvPr id="17" name="ZoneTexte 16"/>
          <p:cNvSpPr txBox="1"/>
          <p:nvPr/>
        </p:nvSpPr>
        <p:spPr>
          <a:xfrm>
            <a:off x="2030388" y="3573016"/>
            <a:ext cx="885428" cy="738664"/>
          </a:xfrm>
          <a:prstGeom prst="rect">
            <a:avLst/>
          </a:prstGeom>
          <a:noFill/>
        </p:spPr>
        <p:txBody>
          <a:bodyPr wrap="square" rtlCol="0">
            <a:spAutoFit/>
          </a:bodyPr>
          <a:lstStyle/>
          <a:p>
            <a:pPr algn="ctr"/>
            <a:r>
              <a:rPr lang="fr-FR" sz="1400" dirty="0" smtClean="0">
                <a:solidFill>
                  <a:schemeClr val="bg1"/>
                </a:solidFill>
                <a:latin typeface="Calibri" pitchFamily="34" charset="0"/>
                <a:cs typeface="Calibri" pitchFamily="34" charset="0"/>
              </a:rPr>
              <a:t>prof</a:t>
            </a:r>
          </a:p>
          <a:p>
            <a:pPr algn="ctr"/>
            <a:r>
              <a:rPr lang="fr-FR" sz="1400" dirty="0" smtClean="0">
                <a:solidFill>
                  <a:schemeClr val="bg1"/>
                </a:solidFill>
                <a:latin typeface="Calibri" pitchFamily="34" charset="0"/>
                <a:cs typeface="Calibri" pitchFamily="34" charset="0"/>
              </a:rPr>
              <a:t>santé  ville</a:t>
            </a:r>
            <a:endParaRPr lang="fr-FR" sz="1400" dirty="0">
              <a:solidFill>
                <a:schemeClr val="bg1"/>
              </a:solidFill>
              <a:latin typeface="Calibri" pitchFamily="34" charset="0"/>
              <a:cs typeface="Calibri" pitchFamily="34" charset="0"/>
            </a:endParaRPr>
          </a:p>
        </p:txBody>
      </p:sp>
      <p:sp>
        <p:nvSpPr>
          <p:cNvPr id="18" name="ZoneTexte 17"/>
          <p:cNvSpPr txBox="1"/>
          <p:nvPr/>
        </p:nvSpPr>
        <p:spPr>
          <a:xfrm>
            <a:off x="1457240" y="3013501"/>
            <a:ext cx="1080120" cy="307777"/>
          </a:xfrm>
          <a:prstGeom prst="rect">
            <a:avLst/>
          </a:prstGeom>
          <a:noFill/>
        </p:spPr>
        <p:txBody>
          <a:bodyPr wrap="square" rtlCol="0">
            <a:spAutoFit/>
          </a:bodyPr>
          <a:lstStyle/>
          <a:p>
            <a:r>
              <a:rPr lang="fr-FR" sz="1400" dirty="0" smtClean="0">
                <a:solidFill>
                  <a:schemeClr val="bg1"/>
                </a:solidFill>
                <a:latin typeface="Calibri" pitchFamily="34" charset="0"/>
                <a:cs typeface="Calibri" pitchFamily="34" charset="0"/>
              </a:rPr>
              <a:t>prévention</a:t>
            </a:r>
            <a:endParaRPr lang="fr-FR" sz="1400" dirty="0">
              <a:solidFill>
                <a:schemeClr val="bg1"/>
              </a:solidFill>
              <a:latin typeface="Calibri" pitchFamily="34" charset="0"/>
              <a:cs typeface="Calibri" pitchFamily="34" charset="0"/>
            </a:endParaRPr>
          </a:p>
        </p:txBody>
      </p:sp>
      <p:sp>
        <p:nvSpPr>
          <p:cNvPr id="19" name="ZoneTexte 18"/>
          <p:cNvSpPr txBox="1"/>
          <p:nvPr/>
        </p:nvSpPr>
        <p:spPr>
          <a:xfrm>
            <a:off x="3007837" y="2060848"/>
            <a:ext cx="885428" cy="523220"/>
          </a:xfrm>
          <a:prstGeom prst="rect">
            <a:avLst/>
          </a:prstGeom>
          <a:noFill/>
        </p:spPr>
        <p:txBody>
          <a:bodyPr wrap="square" rtlCol="0">
            <a:spAutoFit/>
          </a:bodyPr>
          <a:lstStyle/>
          <a:p>
            <a:pPr algn="ctr"/>
            <a:r>
              <a:rPr lang="fr-FR" sz="1400" dirty="0" smtClean="0">
                <a:solidFill>
                  <a:schemeClr val="bg1"/>
                </a:solidFill>
                <a:latin typeface="Calibri" pitchFamily="34" charset="0"/>
                <a:cs typeface="Calibri" pitchFamily="34" charset="0"/>
              </a:rPr>
              <a:t>équipes hospit</a:t>
            </a:r>
            <a:endParaRPr lang="fr-FR" sz="1400" dirty="0">
              <a:solidFill>
                <a:schemeClr val="bg1"/>
              </a:solidFill>
              <a:latin typeface="Calibri" pitchFamily="34" charset="0"/>
              <a:cs typeface="Calibri" pitchFamily="34" charset="0"/>
            </a:endParaRPr>
          </a:p>
        </p:txBody>
      </p:sp>
      <p:cxnSp>
        <p:nvCxnSpPr>
          <p:cNvPr id="5" name="Connecteur droit avec flèche 4"/>
          <p:cNvCxnSpPr/>
          <p:nvPr/>
        </p:nvCxnSpPr>
        <p:spPr>
          <a:xfrm flipH="1">
            <a:off x="6516216" y="2377688"/>
            <a:ext cx="1001490" cy="412760"/>
          </a:xfrm>
          <a:prstGeom prst="straightConnector1">
            <a:avLst/>
          </a:prstGeom>
          <a:ln w="57150">
            <a:solidFill>
              <a:srgbClr val="A4C407"/>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V="1">
            <a:off x="1763688" y="4815409"/>
            <a:ext cx="1589112" cy="557808"/>
          </a:xfrm>
          <a:prstGeom prst="straightConnector1">
            <a:avLst/>
          </a:prstGeom>
          <a:ln w="57150">
            <a:solidFill>
              <a:srgbClr val="A4C407"/>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flipH="1" flipV="1">
            <a:off x="6156176" y="3942348"/>
            <a:ext cx="1649563" cy="782092"/>
          </a:xfrm>
          <a:prstGeom prst="straightConnector1">
            <a:avLst/>
          </a:prstGeom>
          <a:ln w="57150">
            <a:solidFill>
              <a:srgbClr val="A4C407"/>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2030388" y="1778501"/>
            <a:ext cx="576064" cy="751587"/>
          </a:xfrm>
          <a:prstGeom prst="straightConnector1">
            <a:avLst/>
          </a:prstGeom>
          <a:ln w="57150">
            <a:solidFill>
              <a:srgbClr val="A4C407"/>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4355976" y="4417948"/>
            <a:ext cx="1037828" cy="523220"/>
          </a:xfrm>
          <a:prstGeom prst="rect">
            <a:avLst/>
          </a:prstGeom>
          <a:noFill/>
        </p:spPr>
        <p:txBody>
          <a:bodyPr wrap="square" rtlCol="0">
            <a:spAutoFit/>
          </a:bodyPr>
          <a:lstStyle/>
          <a:p>
            <a:pPr algn="ctr"/>
            <a:r>
              <a:rPr lang="fr-FR" sz="1400" dirty="0" smtClean="0">
                <a:solidFill>
                  <a:schemeClr val="bg1"/>
                </a:solidFill>
                <a:latin typeface="Calibri" pitchFamily="34" charset="0"/>
                <a:cs typeface="Calibri" pitchFamily="34" charset="0"/>
              </a:rPr>
              <a:t>gestion </a:t>
            </a:r>
          </a:p>
          <a:p>
            <a:pPr algn="ctr"/>
            <a:r>
              <a:rPr lang="fr-FR" sz="1400" dirty="0" smtClean="0">
                <a:solidFill>
                  <a:schemeClr val="bg1"/>
                </a:solidFill>
                <a:latin typeface="Calibri" pitchFamily="34" charset="0"/>
                <a:cs typeface="Calibri" pitchFamily="34" charset="0"/>
              </a:rPr>
              <a:t>de cas</a:t>
            </a:r>
            <a:endParaRPr lang="fr-FR" sz="14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50181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095400" y="2132856"/>
            <a:ext cx="6953200" cy="3048000"/>
          </a:xfrm>
        </p:spPr>
        <p:txBody>
          <a:bodyPr/>
          <a:lstStyle/>
          <a:p>
            <a:pPr algn="l"/>
            <a:r>
              <a:rPr lang="fr-FR" sz="3000" b="1" i="1" dirty="0" smtClean="0">
                <a:latin typeface="Calibri" pitchFamily="34" charset="0"/>
                <a:cs typeface="Calibri" pitchFamily="34" charset="0"/>
              </a:rPr>
              <a:t>« Au niveau tactique, s’effectuent la mise en œuvre et </a:t>
            </a:r>
            <a:r>
              <a:rPr lang="fr-FR" sz="3000" b="1" i="1" dirty="0" smtClean="0">
                <a:solidFill>
                  <a:schemeClr val="tx1"/>
                </a:solidFill>
                <a:latin typeface="Calibri" pitchFamily="34" charset="0"/>
                <a:cs typeface="Calibri" pitchFamily="34" charset="0"/>
              </a:rPr>
              <a:t>l’</a:t>
            </a:r>
            <a:r>
              <a:rPr lang="fr-FR" sz="3000" b="1" i="1" dirty="0" smtClean="0">
                <a:solidFill>
                  <a:srgbClr val="A4C407"/>
                </a:solidFill>
                <a:latin typeface="Calibri" pitchFamily="34" charset="0"/>
                <a:cs typeface="Calibri" pitchFamily="34" charset="0"/>
              </a:rPr>
              <a:t>analyse</a:t>
            </a:r>
            <a:r>
              <a:rPr lang="fr-FR" sz="3000" b="1" i="1" dirty="0" smtClean="0">
                <a:latin typeface="Calibri" pitchFamily="34" charset="0"/>
                <a:cs typeface="Calibri" pitchFamily="34" charset="0"/>
              </a:rPr>
              <a:t> du service rendu. </a:t>
            </a:r>
            <a:br>
              <a:rPr lang="fr-FR" sz="3000" b="1" i="1" dirty="0" smtClean="0">
                <a:latin typeface="Calibri" pitchFamily="34" charset="0"/>
                <a:cs typeface="Calibri" pitchFamily="34" charset="0"/>
              </a:rPr>
            </a:br>
            <a:r>
              <a:rPr lang="fr-FR" sz="3000" b="1" i="1" dirty="0" smtClean="0">
                <a:latin typeface="Calibri" pitchFamily="34" charset="0"/>
                <a:cs typeface="Calibri" pitchFamily="34" charset="0"/>
              </a:rPr>
              <a:t>La table peut alors </a:t>
            </a:r>
            <a:r>
              <a:rPr lang="fr-FR" sz="3000" b="1" i="1" dirty="0" smtClean="0">
                <a:solidFill>
                  <a:srgbClr val="A4C407"/>
                </a:solidFill>
                <a:latin typeface="Calibri" pitchFamily="34" charset="0"/>
                <a:cs typeface="Calibri" pitchFamily="34" charset="0"/>
              </a:rPr>
              <a:t>ajuster</a:t>
            </a:r>
            <a:r>
              <a:rPr lang="fr-FR" sz="3000" b="1" i="1" dirty="0" smtClean="0">
                <a:latin typeface="Calibri" pitchFamily="34" charset="0"/>
                <a:cs typeface="Calibri" pitchFamily="34" charset="0"/>
              </a:rPr>
              <a:t> l’offre et/ou interpeller la table stratégique.</a:t>
            </a:r>
            <a:br>
              <a:rPr lang="fr-FR" sz="3000" b="1" i="1" dirty="0" smtClean="0">
                <a:latin typeface="Calibri" pitchFamily="34" charset="0"/>
                <a:cs typeface="Calibri" pitchFamily="34" charset="0"/>
              </a:rPr>
            </a:br>
            <a:r>
              <a:rPr lang="fr-FR" sz="1800" b="1" i="1" dirty="0" smtClean="0">
                <a:latin typeface="Calibri" pitchFamily="34" charset="0"/>
                <a:cs typeface="Calibri" pitchFamily="34" charset="0"/>
              </a:rPr>
              <a:t/>
            </a:r>
            <a:br>
              <a:rPr lang="fr-FR" sz="1800" b="1" i="1" dirty="0" smtClean="0">
                <a:latin typeface="Calibri" pitchFamily="34" charset="0"/>
                <a:cs typeface="Calibri" pitchFamily="34" charset="0"/>
              </a:rPr>
            </a:br>
            <a:r>
              <a:rPr lang="fr-FR" sz="3000" b="1" i="1" dirty="0" smtClean="0">
                <a:latin typeface="Calibri" pitchFamily="34" charset="0"/>
                <a:cs typeface="Calibri" pitchFamily="34" charset="0"/>
              </a:rPr>
              <a:t>Ce niveau a pour mission d’harmoniser les pratiques et d’améliorer la lisibilité du système de soins et d’aides »</a:t>
            </a:r>
            <a:endParaRPr lang="fr-FR" sz="3000" b="1" i="1" dirty="0">
              <a:latin typeface="Calibri" pitchFamily="34" charset="0"/>
              <a:cs typeface="Calibri" pitchFamily="34" charset="0"/>
            </a:endParaRPr>
          </a:p>
        </p:txBody>
      </p:sp>
      <p:sp>
        <p:nvSpPr>
          <p:cNvPr id="10247" name="Rectangle 7"/>
          <p:cNvSpPr>
            <a:spLocks noGrp="1" noChangeArrowheads="1"/>
          </p:cNvSpPr>
          <p:nvPr>
            <p:ph type="subTitle" idx="1"/>
          </p:nvPr>
        </p:nvSpPr>
        <p:spPr>
          <a:xfrm>
            <a:off x="457200" y="620688"/>
            <a:ext cx="8001000" cy="762000"/>
          </a:xfrm>
          <a:noFill/>
          <a:ln/>
        </p:spPr>
        <p:txBody>
          <a:bodyPr/>
          <a:lstStyle/>
          <a:p>
            <a:r>
              <a:rPr lang="fr-FR" sz="4800" kern="1200" dirty="0" smtClean="0">
                <a:solidFill>
                  <a:srgbClr val="A4C407"/>
                </a:solidFill>
                <a:latin typeface="Impact" pitchFamily="34" charset="0"/>
              </a:rPr>
              <a:t>TABLE TACTIQUE</a:t>
            </a:r>
            <a:endParaRPr lang="fr-FR" b="1" dirty="0">
              <a:latin typeface="Arial" charset="0"/>
            </a:endParaRPr>
          </a:p>
        </p:txBody>
      </p:sp>
      <p:sp>
        <p:nvSpPr>
          <p:cNvPr id="12" name="Line 5"/>
          <p:cNvSpPr>
            <a:spLocks noChangeShapeType="1"/>
          </p:cNvSpPr>
          <p:nvPr/>
        </p:nvSpPr>
        <p:spPr bwMode="auto">
          <a:xfrm>
            <a:off x="3352800" y="6237312"/>
            <a:ext cx="2438400" cy="0"/>
          </a:xfrm>
          <a:prstGeom prst="line">
            <a:avLst/>
          </a:prstGeom>
          <a:noFill/>
          <a:ln w="25400">
            <a:solidFill>
              <a:srgbClr val="A4C407"/>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 name="Rectangle 6"/>
          <p:cNvSpPr>
            <a:spLocks noChangeArrowheads="1"/>
          </p:cNvSpPr>
          <p:nvPr/>
        </p:nvSpPr>
        <p:spPr bwMode="auto">
          <a:xfrm>
            <a:off x="3962400" y="6210300"/>
            <a:ext cx="1143000" cy="571500"/>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3200" dirty="0">
                <a:solidFill>
                  <a:schemeClr val="tx1">
                    <a:lumMod val="65000"/>
                    <a:lumOff val="35000"/>
                  </a:schemeClr>
                </a:solidFill>
                <a:latin typeface="Impact" pitchFamily="34" charset="0"/>
              </a:rPr>
              <a:t>MA</a:t>
            </a:r>
            <a:r>
              <a:rPr lang="fr-FR" sz="3200" dirty="0">
                <a:solidFill>
                  <a:srgbClr val="A4C407"/>
                </a:solidFill>
                <a:latin typeface="Impact" pitchFamily="34" charset="0"/>
              </a:rPr>
              <a:t>I</a:t>
            </a:r>
            <a:r>
              <a:rPr lang="fr-FR" sz="3200" dirty="0">
                <a:solidFill>
                  <a:schemeClr val="tx1">
                    <a:lumMod val="65000"/>
                    <a:lumOff val="35000"/>
                  </a:schemeClr>
                </a:solidFill>
                <a:latin typeface="Impact" pitchFamily="34" charset="0"/>
              </a:rPr>
              <a:t>A</a:t>
            </a:r>
          </a:p>
        </p:txBody>
      </p:sp>
      <p:sp>
        <p:nvSpPr>
          <p:cNvPr id="14" name="Rectangle 3"/>
          <p:cNvSpPr>
            <a:spLocks noChangeArrowheads="1"/>
          </p:cNvSpPr>
          <p:nvPr/>
        </p:nvSpPr>
        <p:spPr bwMode="auto">
          <a:xfrm>
            <a:off x="3124200" y="6309320"/>
            <a:ext cx="9525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0" hangingPunct="0"/>
            <a:r>
              <a:rPr lang="fr-FR" sz="700" dirty="0">
                <a:solidFill>
                  <a:schemeClr val="tx1">
                    <a:lumMod val="65000"/>
                    <a:lumOff val="35000"/>
                  </a:schemeClr>
                </a:solidFill>
                <a:latin typeface="Impact" pitchFamily="34" charset="0"/>
              </a:rPr>
              <a:t>Alzheimer </a:t>
            </a:r>
          </a:p>
          <a:p>
            <a:pPr algn="r" eaLnBrk="0" hangingPunct="0"/>
            <a:r>
              <a:rPr lang="fr-FR" sz="700" dirty="0">
                <a:solidFill>
                  <a:schemeClr val="tx1">
                    <a:lumMod val="65000"/>
                    <a:lumOff val="35000"/>
                  </a:schemeClr>
                </a:solidFill>
                <a:latin typeface="Impact" pitchFamily="34" charset="0"/>
              </a:rPr>
              <a:t>et perte </a:t>
            </a:r>
          </a:p>
          <a:p>
            <a:pPr algn="r" eaLnBrk="0" hangingPunct="0"/>
            <a:r>
              <a:rPr lang="fr-FR" sz="700" dirty="0">
                <a:solidFill>
                  <a:schemeClr val="tx1">
                    <a:lumMod val="65000"/>
                    <a:lumOff val="35000"/>
                  </a:schemeClr>
                </a:solidFill>
                <a:latin typeface="Impact" pitchFamily="34" charset="0"/>
              </a:rPr>
              <a:t>d’autonomie </a:t>
            </a:r>
          </a:p>
        </p:txBody>
      </p:sp>
      <p:sp>
        <p:nvSpPr>
          <p:cNvPr id="15" name="Rectangle 3"/>
          <p:cNvSpPr>
            <a:spLocks noChangeArrowheads="1"/>
          </p:cNvSpPr>
          <p:nvPr/>
        </p:nvSpPr>
        <p:spPr bwMode="auto">
          <a:xfrm>
            <a:off x="4838700" y="6309320"/>
            <a:ext cx="1104900" cy="5334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fr-FR" sz="700" dirty="0">
                <a:solidFill>
                  <a:schemeClr val="tx1">
                    <a:lumMod val="65000"/>
                    <a:lumOff val="35000"/>
                  </a:schemeClr>
                </a:solidFill>
                <a:latin typeface="Impact" pitchFamily="34" charset="0"/>
              </a:rPr>
              <a:t>20 communes</a:t>
            </a:r>
          </a:p>
          <a:p>
            <a:pPr eaLnBrk="0" hangingPunct="0"/>
            <a:r>
              <a:rPr lang="fr-FR" sz="700" dirty="0">
                <a:solidFill>
                  <a:schemeClr val="tx1">
                    <a:lumMod val="65000"/>
                    <a:lumOff val="35000"/>
                  </a:schemeClr>
                </a:solidFill>
                <a:latin typeface="Impact" pitchFamily="34" charset="0"/>
              </a:rPr>
              <a:t> au nord de la </a:t>
            </a:r>
          </a:p>
          <a:p>
            <a:pPr eaLnBrk="0" hangingPunct="0"/>
            <a:r>
              <a:rPr lang="fr-FR" sz="700" dirty="0">
                <a:solidFill>
                  <a:schemeClr val="tx1">
                    <a:lumMod val="65000"/>
                    <a:lumOff val="35000"/>
                  </a:schemeClr>
                </a:solidFill>
                <a:latin typeface="Impact" pitchFamily="34" charset="0"/>
              </a:rPr>
              <a:t>  Seine Saint Denis </a:t>
            </a:r>
          </a:p>
        </p:txBody>
      </p:sp>
    </p:spTree>
    <p:extLst>
      <p:ext uri="{BB962C8B-B14F-4D97-AF65-F5344CB8AC3E}">
        <p14:creationId xmlns:p14="http://schemas.microsoft.com/office/powerpoint/2010/main" val="3176328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1753</TotalTime>
  <Words>456</Words>
  <Application>Microsoft Office PowerPoint</Application>
  <PresentationFormat>Affichage à l'écran (4:3)</PresentationFormat>
  <Paragraphs>177</Paragraphs>
  <Slides>16</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Arial Unicode MS</vt:lpstr>
      <vt:lpstr>Calibri</vt:lpstr>
      <vt:lpstr>Georgia</vt:lpstr>
      <vt:lpstr>Impact</vt:lpstr>
      <vt:lpstr>Times New Roman</vt:lpstr>
      <vt:lpstr>Modèle par défaut</vt:lpstr>
      <vt:lpstr>Présentation PowerPoint</vt:lpstr>
      <vt:lpstr>TABLE STRATEGIQUE réunion de lancement </vt:lpstr>
      <vt:lpstr>- Plan Alzheimer, mesure 4 - Equipe Projet Nationale - cahier des charges - formation nationale des pilotes,    porteurs et référents Alzheimer ARS - appel à candidatures </vt:lpstr>
      <vt:lpstr>- réseau équip’âge - hébergement - portage juridique - recrutement - territoire </vt:lpstr>
      <vt:lpstr>Présentation PowerPoint</vt:lpstr>
      <vt:lpstr>ORIENTATION : guichet intégré  ARTICULATION : outils, pratiques,     approches, responsabilité     communes</vt:lpstr>
      <vt:lpstr>Présentation PowerPoint</vt:lpstr>
      <vt:lpstr>Présentation PowerPoint</vt:lpstr>
      <vt:lpstr>« Au niveau tactique, s’effectuent la mise en œuvre et l’analyse du service rendu.  La table peut alors ajuster l’offre et/ou interpeller la table stratégique.  Ce niveau a pour mission d’harmoniser les pratiques et d’améliorer la lisibilité du système de soins et d’aides »</vt:lpstr>
      <vt:lpstr>« Au niveau stratégique, le retour d’informations et son analyse permettent d’ajuster les mécanismes de planification, d’évaluation et de régulation de l’offre de services sur le territoire, ce qui renforce la cohérence de l’offre de soins et médico-sociale, conformément aux demandes exprimées par la table tactique.  La table stratégique assure le suivi de l’avancement du processus d’intégration  »</vt:lpstr>
      <vt:lpstr>Prendre en compte l’existant</vt:lpstr>
      <vt:lpstr>Présentation PowerPoint</vt:lpstr>
      <vt:lpstr>Prendre en compte l’existant</vt:lpstr>
      <vt:lpstr>Pilote</vt:lpstr>
      <vt:lpstr>fin 2012 : labellisation  fin 2014 : certification</vt:lpstr>
      <vt:lpstr>- Confirmation de l’intérêt - Formalisation - Rapport d’étape - Prochaine rencontre - autres modalités d’information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Dispositif MAIA</dc:title>
  <dc:creator>Sonia Bambe</dc:creator>
  <cp:lastModifiedBy>ahamiti</cp:lastModifiedBy>
  <cp:revision>62</cp:revision>
  <dcterms:created xsi:type="dcterms:W3CDTF">2011-09-13T13:39:47Z</dcterms:created>
  <dcterms:modified xsi:type="dcterms:W3CDTF">2019-07-22T09:23:43Z</dcterms:modified>
</cp:coreProperties>
</file>